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747" r:id="rId2"/>
    <p:sldId id="751" r:id="rId3"/>
    <p:sldId id="811" r:id="rId4"/>
    <p:sldId id="755" r:id="rId5"/>
    <p:sldId id="814" r:id="rId6"/>
    <p:sldId id="761" r:id="rId7"/>
    <p:sldId id="895" r:id="rId8"/>
    <p:sldId id="899" r:id="rId9"/>
    <p:sldId id="900" r:id="rId10"/>
    <p:sldId id="896" r:id="rId11"/>
    <p:sldId id="762" r:id="rId12"/>
    <p:sldId id="769" r:id="rId13"/>
    <p:sldId id="909" r:id="rId14"/>
    <p:sldId id="897" r:id="rId15"/>
    <p:sldId id="908" r:id="rId16"/>
    <p:sldId id="904" r:id="rId17"/>
    <p:sldId id="905" r:id="rId18"/>
    <p:sldId id="906" r:id="rId19"/>
    <p:sldId id="907" r:id="rId20"/>
    <p:sldId id="910" r:id="rId21"/>
  </p:sldIdLst>
  <p:sldSz cx="9144000" cy="6858000" type="screen4x3"/>
  <p:notesSz cx="699770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8674D2"/>
    <a:srgbClr val="7662CC"/>
    <a:srgbClr val="705BC9"/>
    <a:srgbClr val="654FC5"/>
    <a:srgbClr val="5840C0"/>
    <a:srgbClr val="FF5050"/>
    <a:srgbClr val="6600FF"/>
    <a:srgbClr val="A8A8EA"/>
    <a:srgbClr val="FF0066"/>
    <a:srgbClr val="CC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44" autoAdjust="0"/>
    <p:restoredTop sz="73611" autoAdjust="0"/>
  </p:normalViewPr>
  <p:slideViewPr>
    <p:cSldViewPr snapToGrid="0">
      <p:cViewPr>
        <p:scale>
          <a:sx n="55" d="100"/>
          <a:sy n="55" d="100"/>
        </p:scale>
        <p:origin x="-1890" y="-318"/>
      </p:cViewPr>
      <p:guideLst>
        <p:guide orient="horz" pos="2446"/>
        <p:guide pos="5045"/>
      </p:guideLst>
    </p:cSldViewPr>
  </p:slideViewPr>
  <p:outlineViewPr>
    <p:cViewPr>
      <p:scale>
        <a:sx n="33" d="100"/>
        <a:sy n="33" d="100"/>
      </p:scale>
      <p:origin x="48" y="7416"/>
    </p:cViewPr>
  </p:outlin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84" d="100"/>
          <a:sy n="84" d="100"/>
        </p:scale>
        <p:origin x="-2382" y="-84"/>
      </p:cViewPr>
      <p:guideLst>
        <p:guide orient="horz" pos="2924"/>
        <p:guide pos="2204"/>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hdr" sz="quarter"/>
          </p:nvPr>
        </p:nvSpPr>
        <p:spPr bwMode="auto">
          <a:xfrm>
            <a:off x="0" y="0"/>
            <a:ext cx="3032337" cy="464503"/>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defTabSz="865188">
              <a:defRPr sz="1100"/>
            </a:lvl1pPr>
          </a:lstStyle>
          <a:p>
            <a:pPr>
              <a:defRPr/>
            </a:pPr>
            <a:endParaRPr lang="en-US"/>
          </a:p>
        </p:txBody>
      </p:sp>
      <p:sp>
        <p:nvSpPr>
          <p:cNvPr id="421891" name="Rectangle 3"/>
          <p:cNvSpPr>
            <a:spLocks noGrp="1" noChangeArrowheads="1"/>
          </p:cNvSpPr>
          <p:nvPr>
            <p:ph type="dt" sz="quarter" idx="1"/>
          </p:nvPr>
        </p:nvSpPr>
        <p:spPr bwMode="auto">
          <a:xfrm>
            <a:off x="3963744" y="0"/>
            <a:ext cx="3032337" cy="464503"/>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lgn="r" defTabSz="865188">
              <a:defRPr sz="1100"/>
            </a:lvl1pPr>
          </a:lstStyle>
          <a:p>
            <a:pPr>
              <a:defRPr/>
            </a:pPr>
            <a:endParaRPr lang="en-US"/>
          </a:p>
        </p:txBody>
      </p:sp>
      <p:sp>
        <p:nvSpPr>
          <p:cNvPr id="421892" name="Rectangle 4"/>
          <p:cNvSpPr>
            <a:spLocks noGrp="1" noChangeArrowheads="1"/>
          </p:cNvSpPr>
          <p:nvPr>
            <p:ph type="ftr" sz="quarter" idx="2"/>
          </p:nvPr>
        </p:nvSpPr>
        <p:spPr bwMode="auto">
          <a:xfrm>
            <a:off x="0" y="8817612"/>
            <a:ext cx="3032337" cy="464503"/>
          </a:xfrm>
          <a:prstGeom prst="rect">
            <a:avLst/>
          </a:prstGeom>
          <a:noFill/>
          <a:ln w="9525">
            <a:noFill/>
            <a:miter lim="800000"/>
            <a:headEnd/>
            <a:tailEnd/>
          </a:ln>
          <a:effectLst/>
        </p:spPr>
        <p:txBody>
          <a:bodyPr vert="horz" wrap="square" lIns="86493" tIns="43247" rIns="86493" bIns="43247" numCol="1" anchor="b" anchorCtr="0" compatLnSpc="1">
            <a:prstTxWarp prst="textNoShape">
              <a:avLst/>
            </a:prstTxWarp>
          </a:bodyPr>
          <a:lstStyle>
            <a:lvl1pPr defTabSz="865188">
              <a:defRPr sz="1100"/>
            </a:lvl1pPr>
          </a:lstStyle>
          <a:p>
            <a:pPr>
              <a:defRPr/>
            </a:pPr>
            <a:endParaRPr lang="en-US"/>
          </a:p>
        </p:txBody>
      </p:sp>
      <p:sp>
        <p:nvSpPr>
          <p:cNvPr id="421893" name="Rectangle 5"/>
          <p:cNvSpPr>
            <a:spLocks noGrp="1" noChangeArrowheads="1"/>
          </p:cNvSpPr>
          <p:nvPr>
            <p:ph type="sldNum" sz="quarter" idx="3"/>
          </p:nvPr>
        </p:nvSpPr>
        <p:spPr bwMode="auto">
          <a:xfrm>
            <a:off x="3963744" y="8817612"/>
            <a:ext cx="3032337" cy="464503"/>
          </a:xfrm>
          <a:prstGeom prst="rect">
            <a:avLst/>
          </a:prstGeom>
          <a:noFill/>
          <a:ln w="9525">
            <a:noFill/>
            <a:miter lim="800000"/>
            <a:headEnd/>
            <a:tailEnd/>
          </a:ln>
          <a:effectLst/>
        </p:spPr>
        <p:txBody>
          <a:bodyPr vert="horz" wrap="square" lIns="86493" tIns="43247" rIns="86493" bIns="43247" numCol="1" anchor="b" anchorCtr="0" compatLnSpc="1">
            <a:prstTxWarp prst="textNoShape">
              <a:avLst/>
            </a:prstTxWarp>
          </a:bodyPr>
          <a:lstStyle>
            <a:lvl1pPr algn="r" defTabSz="865188">
              <a:defRPr sz="1100"/>
            </a:lvl1pPr>
          </a:lstStyle>
          <a:p>
            <a:pPr>
              <a:defRPr/>
            </a:pPr>
            <a:fld id="{BCA982C5-5453-4138-928D-ACD841F7CC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2337" cy="46450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vl1pPr>
          </a:lstStyle>
          <a:p>
            <a:pPr>
              <a:defRPr/>
            </a:pPr>
            <a:endParaRPr lang="en-US"/>
          </a:p>
        </p:txBody>
      </p:sp>
      <p:sp>
        <p:nvSpPr>
          <p:cNvPr id="111619" name="Rectangle 3"/>
          <p:cNvSpPr>
            <a:spLocks noGrp="1" noChangeArrowheads="1"/>
          </p:cNvSpPr>
          <p:nvPr>
            <p:ph type="dt" idx="1"/>
          </p:nvPr>
        </p:nvSpPr>
        <p:spPr bwMode="auto">
          <a:xfrm>
            <a:off x="3963744" y="0"/>
            <a:ext cx="3032337" cy="46450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79513" y="695325"/>
            <a:ext cx="4641850" cy="3481388"/>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99770" y="4410392"/>
            <a:ext cx="5598160" cy="417734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6096000" y="8819197"/>
            <a:ext cx="901700" cy="464503"/>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vl1pPr>
          </a:lstStyle>
          <a:p>
            <a:pPr>
              <a:defRPr/>
            </a:pPr>
            <a:endParaRPr lang="en-US" dirty="0"/>
          </a:p>
        </p:txBody>
      </p:sp>
      <p:sp>
        <p:nvSpPr>
          <p:cNvPr id="8" name="Slide Number Placeholder 7"/>
          <p:cNvSpPr>
            <a:spLocks noGrp="1"/>
          </p:cNvSpPr>
          <p:nvPr>
            <p:ph type="sldNum" sz="quarter" idx="5"/>
          </p:nvPr>
        </p:nvSpPr>
        <p:spPr>
          <a:xfrm>
            <a:off x="0" y="8820150"/>
            <a:ext cx="417689" cy="463550"/>
          </a:xfrm>
          <a:prstGeom prst="rect">
            <a:avLst/>
          </a:prstGeom>
        </p:spPr>
        <p:txBody>
          <a:bodyPr vert="horz" lIns="91440" tIns="45720" rIns="91440" bIns="45720" rtlCol="0" anchor="b"/>
          <a:lstStyle>
            <a:lvl1pPr algn="r">
              <a:defRPr sz="1200"/>
            </a:lvl1pPr>
          </a:lstStyle>
          <a:p>
            <a:fld id="{629DAEA2-2A16-4AF9-85E1-E7039DA8C8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3963744" y="8817612"/>
            <a:ext cx="3032337" cy="464503"/>
          </a:xfrm>
          <a:prstGeom prst="rect">
            <a:avLst/>
          </a:prstGeom>
          <a:noFill/>
        </p:spPr>
        <p:txBody>
          <a:bodyPr/>
          <a:lstStyle/>
          <a:p>
            <a:fld id="{2940F8DA-6E26-490F-9720-52ED0ADFF387}" type="slidenum">
              <a:rPr lang="en-US" smtClean="0"/>
              <a:pPr/>
              <a:t>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In t</a:t>
            </a:r>
            <a:r>
              <a:rPr lang="en-US" sz="1200" kern="1200" dirty="0" smtClean="0">
                <a:solidFill>
                  <a:schemeClr val="tx1"/>
                </a:solidFill>
                <a:latin typeface="Arial" charset="0"/>
                <a:ea typeface="+mn-ea"/>
                <a:cs typeface="+mn-cs"/>
              </a:rPr>
              <a:t>his talk I present two design projects that illustrate cross-domain optimization</a:t>
            </a:r>
            <a:r>
              <a:rPr lang="en-US" sz="1200" kern="1200" baseline="0" dirty="0" smtClean="0">
                <a:solidFill>
                  <a:schemeClr val="tx1"/>
                </a:solidFill>
                <a:latin typeface="Arial" charset="0"/>
                <a:ea typeface="+mn-ea"/>
                <a:cs typeface="+mn-cs"/>
              </a:rPr>
              <a:t> of algorithms, architectures and VLSI implementations for high performance and energy efficient communication applications. </a:t>
            </a: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3259227-B96A-4727-8C4A-061BFE91FD41}" type="slidenum">
              <a:rPr lang="en-US" smtClean="0"/>
              <a:pPr/>
              <a:t>10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Next I talk about Split row threshold which improves the error</a:t>
            </a:r>
            <a:r>
              <a:rPr lang="en-US" baseline="0" dirty="0" smtClean="0"/>
              <a:t> correction performance of split-Row</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3963744" y="8817612"/>
            <a:ext cx="3032337" cy="464503"/>
          </a:xfrm>
          <a:prstGeom prst="rect">
            <a:avLst/>
          </a:prstGeom>
          <a:noFill/>
        </p:spPr>
        <p:txBody>
          <a:bodyPr/>
          <a:lstStyle/>
          <a:p>
            <a:fld id="{B394EDBE-FB41-4013-BB7E-CE22DDC89F01}" type="slidenum">
              <a:rPr lang="en-US" smtClean="0"/>
              <a:pPr/>
              <a:t>11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To see how the algorithm works, the top figure shows the same parity check matrix highlighting the first row processing with a standard decoding method. As you notice, the check node takes 4 inputs across the matrix.</a:t>
            </a:r>
          </a:p>
          <a:p>
            <a:pPr eaLnBrk="1" hangingPunct="1"/>
            <a:r>
              <a:rPr lang="en-US" dirty="0" smtClean="0"/>
              <a:t>Notice that, commonly</a:t>
            </a:r>
            <a:r>
              <a:rPr lang="en-US" baseline="0" dirty="0" smtClean="0"/>
              <a:t> the codes sizes are in the range of 1000s to 10000 bits and even higher and the number of connections between each check node and variable node is larger than 4. </a:t>
            </a:r>
            <a:r>
              <a:rPr lang="en-US" dirty="0" smtClean="0"/>
              <a:t>The key idea of the Split-Row method which is shown at the bottom is to partition the check</a:t>
            </a:r>
            <a:r>
              <a:rPr lang="en-US" baseline="0" dirty="0" smtClean="0"/>
              <a:t> node </a:t>
            </a:r>
            <a:r>
              <a:rPr lang="en-US" dirty="0" smtClean="0"/>
              <a:t>processing into two or more blocks, where each block is simultaneously processed almost independently. So with this partitioning, The number of inputs to each check node is reduced which results in less interconnect complexity in addition each row processor area is reduced because it requires to process less number of inputs.</a:t>
            </a:r>
          </a:p>
          <a:p>
            <a:pPr eaLnBrk="1" hangingPunct="1"/>
            <a:r>
              <a:rPr lang="en-US" dirty="0" smtClean="0"/>
              <a:t>Note that the only information that is passed between blocks is the sign bit calculated in each partition to the next one. </a:t>
            </a:r>
          </a:p>
          <a:p>
            <a:pPr eaLnBrk="1" hangingPunct="1"/>
            <a:endParaRPr lang="en-US" dirty="0" smtClean="0"/>
          </a:p>
          <a:p>
            <a:pPr eaLnBrk="1" hangingPunct="1"/>
            <a:r>
              <a:rPr lang="en-US" dirty="0" smtClean="0"/>
              <a:t>Our chip implementation results indicate a significant improvement in area, speed, and energy dissipation when using split-row decoding method for larger row </a:t>
            </a:r>
            <a:r>
              <a:rPr lang="en-US" dirty="0" err="1" smtClean="0"/>
              <a:t>wieght</a:t>
            </a:r>
            <a:r>
              <a:rPr lang="en-US" dirty="0" smtClean="0"/>
              <a:t> codes.</a:t>
            </a:r>
          </a:p>
          <a:p>
            <a:pPr eaLnBrk="1" hangingPunct="1"/>
            <a:r>
              <a:rPr lang="en-US" dirty="0" smtClean="0"/>
              <a:t>The major problem in </a:t>
            </a:r>
            <a:r>
              <a:rPr lang="en-US" dirty="0" err="1" smtClean="0"/>
              <a:t>musm</a:t>
            </a:r>
            <a:r>
              <a:rPr lang="en-US" dirty="0" smtClean="0"/>
              <a:t> split-row is that it suffers from 0.5-0.7 db error performance loss. In the next slide I wills explain the reason for this error.</a:t>
            </a:r>
          </a:p>
          <a:p>
            <a:pPr eaLnBrk="1" hangingPunct="1"/>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963744" y="8817612"/>
            <a:ext cx="3032337" cy="464503"/>
          </a:xfrm>
          <a:prstGeom prst="rect">
            <a:avLst/>
          </a:prstGeom>
          <a:noFill/>
        </p:spPr>
        <p:txBody>
          <a:bodyPr/>
          <a:lstStyle/>
          <a:p>
            <a:fld id="{5BF19F19-B96D-4DF5-810F-51A345666CAD}" type="slidenum">
              <a:rPr lang="en-US" smtClean="0"/>
              <a:pPr/>
              <a:t>12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So now we </a:t>
            </a:r>
            <a:r>
              <a:rPr lang="en-US" dirty="0" err="1" smtClean="0"/>
              <a:t>loo</a:t>
            </a:r>
            <a:r>
              <a:rPr lang="en-US" dirty="0" smtClean="0"/>
              <a:t> at the impact of number of partitioning on the error performance. </a:t>
            </a:r>
            <a:r>
              <a:rPr lang="en-US" dirty="0" err="1" smtClean="0"/>
              <a:t>afterfinding</a:t>
            </a:r>
            <a:r>
              <a:rPr lang="en-US" baseline="0" dirty="0" smtClean="0"/>
              <a:t> the threshold and correction factor for the code. </a:t>
            </a:r>
            <a:r>
              <a:rPr lang="en-US" dirty="0" smtClean="0"/>
              <a:t>The plot here shows the bit error </a:t>
            </a:r>
            <a:r>
              <a:rPr lang="en-US" dirty="0" err="1" smtClean="0"/>
              <a:t>probabitly</a:t>
            </a:r>
            <a:r>
              <a:rPr lang="en-US" dirty="0" smtClean="0"/>
              <a:t> of the 2048 bit code versus Signal</a:t>
            </a:r>
            <a:r>
              <a:rPr lang="en-US" baseline="0" dirty="0" smtClean="0"/>
              <a:t> to Noise Ratio</a:t>
            </a:r>
            <a:r>
              <a:rPr lang="en-US" dirty="0" smtClean="0"/>
              <a:t> for different coding schemes:</a:t>
            </a:r>
            <a:r>
              <a:rPr lang="en-US" baseline="0" dirty="0" smtClean="0"/>
              <a:t> From Right to left we have </a:t>
            </a:r>
            <a:r>
              <a:rPr lang="en-US" dirty="0" smtClean="0"/>
              <a:t> SPA</a:t>
            </a:r>
            <a:r>
              <a:rPr lang="en-US" baseline="0" dirty="0" smtClean="0"/>
              <a:t> and </a:t>
            </a:r>
            <a:r>
              <a:rPr lang="en-US" dirty="0" smtClean="0"/>
              <a:t> MinSum</a:t>
            </a:r>
            <a:r>
              <a:rPr lang="en-US" baseline="0" dirty="0" smtClean="0"/>
              <a:t> which are near optimum algorithms. Then we have</a:t>
            </a:r>
            <a:r>
              <a:rPr lang="en-US" dirty="0" smtClean="0"/>
              <a:t> Split-Row Threshold with different levels of partitioning and the last one is the Split row original. </a:t>
            </a:r>
          </a:p>
          <a:p>
            <a:pPr eaLnBrk="1" hangingPunct="1"/>
            <a:endParaRPr lang="en-US" dirty="0" smtClean="0"/>
          </a:p>
          <a:p>
            <a:pPr eaLnBrk="1" hangingPunct="1"/>
            <a:r>
              <a:rPr lang="en-US" dirty="0" smtClean="0"/>
              <a:t>The error performance of Split Threshold with two</a:t>
            </a:r>
            <a:r>
              <a:rPr lang="en-US" baseline="0" dirty="0" smtClean="0"/>
              <a:t> partitioning </a:t>
            </a:r>
            <a:r>
              <a:rPr lang="en-US" dirty="0" smtClean="0"/>
              <a:t>is very close to MinSum about 0.07 dB, from splt-2 through split-4, split-8 and split 16 threshold the error performance loss are less than 0.05 db and the total loss of Split-16 from MinSum is only 0.22 dB. As You can see split-16 threshold is still 0.12 db better than split-row original.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plot on the left shows the (BER) and frame error rate (FER) and average number of</a:t>
            </a:r>
          </a:p>
          <a:p>
            <a:r>
              <a:rPr lang="en-US" sz="1200" kern="1200" baseline="0" dirty="0" smtClean="0">
                <a:solidFill>
                  <a:schemeClr val="tx1"/>
                </a:solidFill>
                <a:latin typeface="Arial" charset="0"/>
                <a:ea typeface="+mn-ea"/>
                <a:cs typeface="+mn-cs"/>
              </a:rPr>
              <a:t>iterations versus SNR for the </a:t>
            </a:r>
            <a:r>
              <a:rPr lang="en-US" sz="1200" kern="1200" baseline="0" dirty="0" err="1" smtClean="0">
                <a:solidFill>
                  <a:schemeClr val="tx1"/>
                </a:solidFill>
                <a:latin typeface="Arial" charset="0"/>
                <a:ea typeface="+mn-ea"/>
                <a:cs typeface="+mn-cs"/>
              </a:rPr>
              <a:t>the</a:t>
            </a:r>
            <a:r>
              <a:rPr lang="en-US" sz="1200" kern="1200" baseline="0" dirty="0" smtClean="0">
                <a:solidFill>
                  <a:schemeClr val="tx1"/>
                </a:solidFill>
                <a:latin typeface="Arial" charset="0"/>
                <a:ea typeface="+mn-ea"/>
                <a:cs typeface="+mn-cs"/>
              </a:rPr>
              <a:t> 2048-bit 10GBASE-T code</a:t>
            </a:r>
          </a:p>
          <a:p>
            <a:r>
              <a:rPr lang="en-US" sz="1200" kern="1200" baseline="0" dirty="0" smtClean="0">
                <a:solidFill>
                  <a:schemeClr val="tx1"/>
                </a:solidFill>
                <a:latin typeface="Arial" charset="0"/>
                <a:ea typeface="+mn-ea"/>
                <a:cs typeface="+mn-cs"/>
              </a:rPr>
              <a:t>using Split-Row Threshold and the proposed stopping method</a:t>
            </a:r>
          </a:p>
          <a:p>
            <a:r>
              <a:rPr lang="en-US" sz="1200" kern="1200" baseline="0" dirty="0" smtClean="0">
                <a:solidFill>
                  <a:schemeClr val="tx1"/>
                </a:solidFill>
                <a:latin typeface="Arial" charset="0"/>
                <a:ea typeface="+mn-ea"/>
                <a:cs typeface="+mn-cs"/>
              </a:rPr>
              <a:t>with optimum threshold values TH1 = 120, TH2 = 95 and</a:t>
            </a:r>
          </a:p>
          <a:p>
            <a:r>
              <a:rPr lang="en-US" sz="1200" kern="1200" baseline="0" dirty="0" smtClean="0">
                <a:solidFill>
                  <a:schemeClr val="tx1"/>
                </a:solidFill>
                <a:latin typeface="Arial" charset="0"/>
                <a:ea typeface="+mn-ea"/>
                <a:cs typeface="+mn-cs"/>
              </a:rPr>
              <a:t>TH3 = 100. As shown in the figure, the proposed algorithm.</a:t>
            </a:r>
          </a:p>
          <a:p>
            <a:r>
              <a:rPr lang="en-US" sz="1200" kern="1200" baseline="0" dirty="0" smtClean="0">
                <a:solidFill>
                  <a:schemeClr val="tx1"/>
                </a:solidFill>
                <a:latin typeface="Arial" charset="0"/>
                <a:ea typeface="+mn-ea"/>
                <a:cs typeface="+mn-cs"/>
              </a:rPr>
              <a:t>performs very closely to Split-Row Threshold with a 0.04 dB</a:t>
            </a:r>
          </a:p>
          <a:p>
            <a:r>
              <a:rPr lang="en-US" sz="1200" kern="1200" baseline="0" dirty="0" smtClean="0">
                <a:solidFill>
                  <a:schemeClr val="tx1"/>
                </a:solidFill>
                <a:latin typeface="Arial" charset="0"/>
                <a:ea typeface="+mn-ea"/>
                <a:cs typeface="+mn-cs"/>
              </a:rPr>
              <a:t>gap at BER = 10􀀀7 and with 2.4 times less iteration at best</a:t>
            </a:r>
          </a:p>
          <a:p>
            <a:r>
              <a:rPr lang="en-US" sz="1200" kern="1200" baseline="0" dirty="0" smtClean="0">
                <a:solidFill>
                  <a:schemeClr val="tx1"/>
                </a:solidFill>
                <a:latin typeface="Arial" charset="0"/>
                <a:ea typeface="+mn-ea"/>
                <a:cs typeface="+mn-cs"/>
              </a:rPr>
              <a:t>case.</a:t>
            </a:r>
            <a:endParaRPr lang="en-US" dirty="0" smtClean="0"/>
          </a:p>
          <a:p>
            <a:endParaRPr lang="en-US" dirty="0"/>
          </a:p>
        </p:txBody>
      </p:sp>
      <p:sp>
        <p:nvSpPr>
          <p:cNvPr id="4" name="Slide Number Placeholder 3"/>
          <p:cNvSpPr>
            <a:spLocks noGrp="1"/>
          </p:cNvSpPr>
          <p:nvPr>
            <p:ph type="sldNum" sz="quarter" idx="10"/>
          </p:nvPr>
        </p:nvSpPr>
        <p:spPr/>
        <p:txBody>
          <a:bodyPr/>
          <a:lstStyle/>
          <a:p>
            <a:fld id="{629DAEA2-2A16-4AF9-85E1-E7039DA8C8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3259227-B96A-4727-8C4A-061BFE91FD41}" type="slidenum">
              <a:rPr lang="en-US" smtClean="0"/>
              <a:pPr/>
              <a:t>14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Next I talk about Split row threshold which improves the error</a:t>
            </a:r>
            <a:r>
              <a:rPr lang="en-US" baseline="0" dirty="0" smtClean="0"/>
              <a:t> correction performance of split-Row</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block diagram of a full parallel implementation of Split-</a:t>
            </a:r>
          </a:p>
          <a:p>
            <a:r>
              <a:rPr lang="en-US" sz="1200" kern="1200" baseline="0" dirty="0" smtClean="0">
                <a:solidFill>
                  <a:schemeClr val="tx1"/>
                </a:solidFill>
                <a:latin typeface="Arial" charset="0"/>
                <a:ea typeface="+mn-ea"/>
                <a:cs typeface="+mn-cs"/>
              </a:rPr>
              <a:t>Row Threshold decoding with the proposed stopping method</a:t>
            </a:r>
          </a:p>
          <a:p>
            <a:r>
              <a:rPr lang="en-US" sz="1200" kern="1200" baseline="0" dirty="0" smtClean="0">
                <a:solidFill>
                  <a:schemeClr val="tx1"/>
                </a:solidFill>
                <a:latin typeface="Arial" charset="0"/>
                <a:ea typeface="+mn-ea"/>
                <a:cs typeface="+mn-cs"/>
              </a:rPr>
              <a:t>is shown in Fig. 4. The decoder consists of </a:t>
            </a:r>
            <a:r>
              <a:rPr lang="en-US" sz="1200" kern="1200" baseline="0" dirty="0" err="1" smtClean="0">
                <a:solidFill>
                  <a:schemeClr val="tx1"/>
                </a:solidFill>
                <a:latin typeface="Arial" charset="0"/>
                <a:ea typeface="+mn-ea"/>
                <a:cs typeface="+mn-cs"/>
              </a:rPr>
              <a:t>Spn</a:t>
            </a:r>
            <a:r>
              <a:rPr lang="en-US" sz="1200" kern="1200" baseline="0" dirty="0" smtClean="0">
                <a:solidFill>
                  <a:schemeClr val="tx1"/>
                </a:solidFill>
                <a:latin typeface="Arial" charset="0"/>
                <a:ea typeface="+mn-ea"/>
                <a:cs typeface="+mn-cs"/>
              </a:rPr>
              <a:t> partitions,</a:t>
            </a:r>
          </a:p>
          <a:p>
            <a:r>
              <a:rPr lang="en-US" sz="1200" kern="1200" baseline="0" dirty="0" smtClean="0">
                <a:solidFill>
                  <a:schemeClr val="tx1"/>
                </a:solidFill>
                <a:latin typeface="Arial" charset="0"/>
                <a:ea typeface="+mn-ea"/>
                <a:cs typeface="+mn-cs"/>
              </a:rPr>
              <a:t>each partition performs check node processing in parallel and</a:t>
            </a:r>
          </a:p>
          <a:p>
            <a:r>
              <a:rPr lang="en-US" sz="1200" kern="1200" baseline="0" dirty="0" smtClean="0">
                <a:solidFill>
                  <a:schemeClr val="tx1"/>
                </a:solidFill>
                <a:latin typeface="Arial" charset="0"/>
                <a:ea typeface="+mn-ea"/>
                <a:cs typeface="+mn-cs"/>
              </a:rPr>
              <a:t>sends its S </a:t>
            </a:r>
            <a:r>
              <a:rPr lang="en-US" sz="1200" kern="1200" baseline="0" dirty="0" err="1" smtClean="0">
                <a:solidFill>
                  <a:schemeClr val="tx1"/>
                </a:solidFill>
                <a:latin typeface="Arial" charset="0"/>
                <a:ea typeface="+mn-ea"/>
                <a:cs typeface="+mn-cs"/>
              </a:rPr>
              <a:t>ign</a:t>
            </a:r>
            <a:r>
              <a:rPr lang="en-US" sz="1200" kern="1200" baseline="0" dirty="0" smtClean="0">
                <a:solidFill>
                  <a:schemeClr val="tx1"/>
                </a:solidFill>
                <a:latin typeface="Arial" charset="0"/>
                <a:ea typeface="+mn-ea"/>
                <a:cs typeface="+mn-cs"/>
              </a:rPr>
              <a:t> and Threshold en signals to the next partition</a:t>
            </a:r>
          </a:p>
          <a:p>
            <a:r>
              <a:rPr lang="en-US" sz="1200" kern="1200" baseline="0" dirty="0" smtClean="0">
                <a:solidFill>
                  <a:schemeClr val="tx1"/>
                </a:solidFill>
                <a:latin typeface="Arial" charset="0"/>
                <a:ea typeface="+mn-ea"/>
                <a:cs typeface="+mn-cs"/>
              </a:rPr>
              <a:t>according to Split-Row Threshold algorithm [9]. These are</a:t>
            </a:r>
          </a:p>
          <a:p>
            <a:r>
              <a:rPr lang="en-US" sz="1200" kern="1200" baseline="0" dirty="0" smtClean="0">
                <a:solidFill>
                  <a:schemeClr val="tx1"/>
                </a:solidFill>
                <a:latin typeface="Arial" charset="0"/>
                <a:ea typeface="+mn-ea"/>
                <a:cs typeface="+mn-cs"/>
              </a:rPr>
              <a:t>the only wires passing between the partitions. In full parallel</a:t>
            </a:r>
          </a:p>
          <a:p>
            <a:r>
              <a:rPr lang="en-US" sz="1200" kern="1200" baseline="0" dirty="0" smtClean="0">
                <a:solidFill>
                  <a:schemeClr val="tx1"/>
                </a:solidFill>
                <a:latin typeface="Arial" charset="0"/>
                <a:ea typeface="+mn-ea"/>
                <a:cs typeface="+mn-cs"/>
              </a:rPr>
              <a:t>implementation, all check and variable processor outputs are</a:t>
            </a:r>
          </a:p>
          <a:p>
            <a:r>
              <a:rPr lang="en-US" sz="1200" kern="1200" baseline="0" dirty="0" smtClean="0">
                <a:solidFill>
                  <a:schemeClr val="tx1"/>
                </a:solidFill>
                <a:latin typeface="Arial" charset="0"/>
                <a:ea typeface="+mn-ea"/>
                <a:cs typeface="+mn-cs"/>
              </a:rPr>
              <a:t>updated in parallel, and as shown in the block diagram, it</a:t>
            </a:r>
          </a:p>
          <a:p>
            <a:r>
              <a:rPr lang="en-US" sz="1200" kern="1200" baseline="0" dirty="0" smtClean="0">
                <a:solidFill>
                  <a:schemeClr val="tx1"/>
                </a:solidFill>
                <a:latin typeface="Arial" charset="0"/>
                <a:ea typeface="+mn-ea"/>
                <a:cs typeface="+mn-cs"/>
              </a:rPr>
              <a:t>takes one cycle to update all messages for one iteration. At</a:t>
            </a:r>
          </a:p>
          <a:p>
            <a:r>
              <a:rPr lang="en-US" sz="1200" kern="1200" baseline="0" dirty="0" smtClean="0">
                <a:solidFill>
                  <a:schemeClr val="tx1"/>
                </a:solidFill>
                <a:latin typeface="Arial" charset="0"/>
                <a:ea typeface="+mn-ea"/>
                <a:cs typeface="+mn-cs"/>
              </a:rPr>
              <a:t>every iteration, the Syndrome check block computes S check</a:t>
            </a:r>
          </a:p>
          <a:p>
            <a:r>
              <a:rPr lang="en-US" sz="1200" kern="1200" baseline="0" dirty="0" smtClean="0">
                <a:solidFill>
                  <a:schemeClr val="tx1"/>
                </a:solidFill>
                <a:latin typeface="Arial" charset="0"/>
                <a:ea typeface="+mn-ea"/>
                <a:cs typeface="+mn-cs"/>
              </a:rPr>
              <a:t>and compares it with zero and also with TH1, TH2, TH3 or</a:t>
            </a:r>
          </a:p>
          <a:p>
            <a:r>
              <a:rPr lang="en-US" sz="1200" kern="1200" baseline="0" dirty="0" smtClean="0">
                <a:solidFill>
                  <a:schemeClr val="tx1"/>
                </a:solidFill>
                <a:latin typeface="Arial" charset="0"/>
                <a:ea typeface="+mn-ea"/>
                <a:cs typeface="+mn-cs"/>
              </a:rPr>
              <a:t>Max S Check at corresponding iteration (iteration = </a:t>
            </a:r>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a:t>
            </a:r>
          </a:p>
          <a:p>
            <a:r>
              <a:rPr lang="en-US" sz="1200" kern="1200" baseline="0" dirty="0" smtClean="0">
                <a:solidFill>
                  <a:schemeClr val="tx1"/>
                </a:solidFill>
                <a:latin typeface="Arial" charset="0"/>
                <a:ea typeface="+mn-ea"/>
                <a:cs typeface="+mn-cs"/>
              </a:rPr>
              <a:t>2; </a:t>
            </a:r>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 1 or </a:t>
            </a:r>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or else). If Condition 1 is met or</a:t>
            </a:r>
          </a:p>
          <a:p>
            <a:r>
              <a:rPr lang="en-US" sz="1200" kern="1200" baseline="0" dirty="0" smtClean="0">
                <a:solidFill>
                  <a:schemeClr val="tx1"/>
                </a:solidFill>
                <a:latin typeface="Arial" charset="0"/>
                <a:ea typeface="+mn-ea"/>
                <a:cs typeface="+mn-cs"/>
              </a:rPr>
              <a:t>S check = 0, or iteration count reaches maximum number of</a:t>
            </a:r>
          </a:p>
          <a:p>
            <a:r>
              <a:rPr lang="en-US" sz="1200" kern="1200" baseline="0" dirty="0" smtClean="0">
                <a:solidFill>
                  <a:schemeClr val="tx1"/>
                </a:solidFill>
                <a:latin typeface="Arial" charset="0"/>
                <a:ea typeface="+mn-ea"/>
                <a:cs typeface="+mn-cs"/>
              </a:rPr>
              <a:t>iterations Imax, a signal (Termination en) is sent to registers</a:t>
            </a:r>
          </a:p>
          <a:p>
            <a:r>
              <a:rPr lang="en-US" sz="1200" kern="1200" baseline="0" dirty="0" smtClean="0">
                <a:solidFill>
                  <a:schemeClr val="tx1"/>
                </a:solidFill>
                <a:latin typeface="Arial" charset="0"/>
                <a:ea typeface="+mn-ea"/>
                <a:cs typeface="+mn-cs"/>
              </a:rPr>
              <a:t>to disable the clock and therefore terminate decoding process</a:t>
            </a:r>
            <a:endParaRPr lang="en-US" dirty="0"/>
          </a:p>
        </p:txBody>
      </p:sp>
      <p:sp>
        <p:nvSpPr>
          <p:cNvPr id="4" name="Slide Number Placeholder 3"/>
          <p:cNvSpPr>
            <a:spLocks noGrp="1"/>
          </p:cNvSpPr>
          <p:nvPr>
            <p:ph type="sldNum" sz="quarter" idx="10"/>
          </p:nvPr>
        </p:nvSpPr>
        <p:spPr/>
        <p:txBody>
          <a:bodyPr/>
          <a:lstStyle/>
          <a:p>
            <a:fld id="{629DAEA2-2A16-4AF9-85E1-E7039DA8C8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CD35F03-805D-4F1B-8A9A-BAA7BE4E105C}" type="slidenum">
              <a:rPr lang="en-US" smtClean="0"/>
              <a:pPr/>
              <a:t>16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We used an automatic place and route tool to implement the decoders. The diagram on the left, shows the standard cell based flow for the layout implementation of multi-split threshold decoder.</a:t>
            </a:r>
            <a:r>
              <a:rPr lang="en-US" baseline="0" dirty="0" smtClean="0"/>
              <a:t>. </a:t>
            </a:r>
            <a:r>
              <a:rPr lang="en-US" dirty="0" smtClean="0"/>
              <a:t>After you implemented each block we</a:t>
            </a:r>
            <a:r>
              <a:rPr lang="en-US" baseline="0" dirty="0" smtClean="0"/>
              <a:t> </a:t>
            </a:r>
            <a:r>
              <a:rPr lang="en-US" dirty="0" smtClean="0"/>
              <a:t>put them together, for example here shows Split</a:t>
            </a:r>
            <a:r>
              <a:rPr lang="en-US" baseline="0" dirty="0" smtClean="0"/>
              <a:t> </a:t>
            </a:r>
            <a:r>
              <a:rPr lang="en-US" dirty="0" smtClean="0"/>
              <a:t>threshold with 16-way partitioning decoder. Notice that, these blocks are connected with near-zero threshold and sign wires that are passed serially across the blocks. </a:t>
            </a:r>
          </a:p>
          <a:p>
            <a:pPr eaLnBrk="1" hangingPunct="1"/>
            <a:endParaRPr lang="en-US" dirty="0" smtClean="0"/>
          </a:p>
          <a:p>
            <a:pPr eaLnBrk="1" hangingPunct="1"/>
            <a:r>
              <a:rPr lang="en-US" dirty="0" smtClean="0"/>
              <a:t>To further analyze the impact of partitioning on the area and delay  and power dissipation of the decoder chips we implemented  5 decoders using </a:t>
            </a:r>
            <a:r>
              <a:rPr lang="en-US" dirty="0" err="1" smtClean="0"/>
              <a:t>convnetioal</a:t>
            </a:r>
            <a:r>
              <a:rPr lang="en-US" dirty="0" smtClean="0"/>
              <a:t> </a:t>
            </a:r>
            <a:r>
              <a:rPr lang="en-US" dirty="0" err="1" smtClean="0"/>
              <a:t>minsum</a:t>
            </a:r>
            <a:r>
              <a:rPr lang="en-US" dirty="0" smtClean="0"/>
              <a:t>  algorithm  and our split threshold decoder with different partitioning using this flow. </a:t>
            </a:r>
          </a:p>
          <a:p>
            <a:pPr eaLnBrk="1" hangingPunct="1"/>
            <a:r>
              <a:rPr lang="en-US" dirty="0" smtClean="0"/>
              <a:t>===============================================</a:t>
            </a:r>
          </a:p>
          <a:p>
            <a:pPr eaLnBrk="1" hangingPunct="1"/>
            <a:r>
              <a:rPr lang="en-US" dirty="0" smtClean="0"/>
              <a:t>After writing</a:t>
            </a:r>
            <a:r>
              <a:rPr lang="en-US" baseline="0" dirty="0" smtClean="0"/>
              <a:t> </a:t>
            </a:r>
            <a:r>
              <a:rPr lang="en-US" baseline="0" dirty="0" err="1" smtClean="0"/>
              <a:t>Verilog</a:t>
            </a:r>
            <a:r>
              <a:rPr lang="en-US" baseline="0" dirty="0" smtClean="0"/>
              <a:t> RTL, the design is </a:t>
            </a:r>
            <a:r>
              <a:rPr lang="en-US" dirty="0" smtClean="0"/>
              <a:t>translated</a:t>
            </a:r>
            <a:r>
              <a:rPr lang="en-US" baseline="0" dirty="0" smtClean="0"/>
              <a:t> into gates </a:t>
            </a:r>
            <a:r>
              <a:rPr lang="en-US" baseline="0" dirty="0" err="1" smtClean="0"/>
              <a:t>netlist</a:t>
            </a:r>
            <a:r>
              <a:rPr lang="en-US" baseline="0" dirty="0" smtClean="0"/>
              <a:t>, we import the </a:t>
            </a:r>
            <a:r>
              <a:rPr lang="en-US" baseline="0" dirty="0" err="1" smtClean="0"/>
              <a:t>netlist</a:t>
            </a:r>
            <a:r>
              <a:rPr lang="en-US" baseline="0" dirty="0" smtClean="0"/>
              <a:t> into a layout tool, we </a:t>
            </a:r>
            <a:r>
              <a:rPr lang="en-US" baseline="0" dirty="0" err="1" smtClean="0"/>
              <a:t>deisgned</a:t>
            </a:r>
            <a:r>
              <a:rPr lang="en-US" baseline="0" dirty="0" smtClean="0"/>
              <a:t> the power distribution, place all the gates and design </a:t>
            </a:r>
            <a:r>
              <a:rPr lang="en-US" baseline="0" dirty="0" err="1" smtClean="0"/>
              <a:t>clk</a:t>
            </a:r>
            <a:r>
              <a:rPr lang="en-US" baseline="0" dirty="0" smtClean="0"/>
              <a:t> tree and route the </a:t>
            </a:r>
            <a:r>
              <a:rPr lang="en-US" baseline="0" dirty="0" err="1" smtClean="0"/>
              <a:t>celles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963744" y="8817612"/>
            <a:ext cx="3032337" cy="464503"/>
          </a:xfrm>
          <a:prstGeom prst="rect">
            <a:avLst/>
          </a:prstGeom>
          <a:noFill/>
        </p:spPr>
        <p:txBody>
          <a:bodyPr/>
          <a:lstStyle/>
          <a:p>
            <a:fld id="{DB689B54-9B5F-45F7-94E3-EF6272CA69B3}" type="slidenum">
              <a:rPr lang="en-US" smtClean="0"/>
              <a:pPr/>
              <a:t>17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And here is the layout of our 5 decoder implementations which is built using </a:t>
            </a:r>
            <a:r>
              <a:rPr lang="en-US" dirty="0" err="1" smtClean="0"/>
              <a:t>minsum</a:t>
            </a:r>
            <a:r>
              <a:rPr lang="en-US" dirty="0" smtClean="0"/>
              <a:t>, split-2, split … in 7M, 65 nm CMOS </a:t>
            </a:r>
          </a:p>
          <a:p>
            <a:pPr eaLnBrk="1" hangingPunct="1"/>
            <a:r>
              <a:rPr lang="en-US" dirty="0" smtClean="0"/>
              <a:t>The table summarizes the decoder implementation results for these decoders and the last column compares Split-16 against </a:t>
            </a:r>
            <a:r>
              <a:rPr lang="en-US" dirty="0" err="1" smtClean="0"/>
              <a:t>Minsum</a:t>
            </a:r>
            <a:endParaRPr lang="en-US" dirty="0" smtClean="0"/>
          </a:p>
          <a:p>
            <a:pPr eaLnBrk="1" hangingPunct="1"/>
            <a:endParaRPr lang="en-US" dirty="0" smtClean="0"/>
          </a:p>
          <a:p>
            <a:pPr eaLnBrk="1" hangingPunct="1"/>
            <a:r>
              <a:rPr lang="en-US" dirty="0" smtClean="0"/>
              <a:t>Split-16 decoder final utilization is 97% which is 2.5 times larger, it occupies 4.8 mm^2 which is 4.2 times smaller than MinSum decoder. It runs at 195 MHz and with 15 decoding it attains</a:t>
            </a:r>
            <a:r>
              <a:rPr lang="en-US" baseline="0" dirty="0" smtClean="0"/>
              <a:t> 26</a:t>
            </a:r>
            <a:r>
              <a:rPr lang="en-US" dirty="0" smtClean="0"/>
              <a:t> </a:t>
            </a:r>
            <a:r>
              <a:rPr lang="en-US" dirty="0" err="1" smtClean="0"/>
              <a:t>gbps</a:t>
            </a:r>
            <a:r>
              <a:rPr lang="en-US" dirty="0" smtClean="0"/>
              <a:t> which is 3.3 times higher</a:t>
            </a:r>
          </a:p>
          <a:p>
            <a:pPr eaLnBrk="1" hangingPunct="1"/>
            <a:r>
              <a:rPr lang="en-US" dirty="0" smtClean="0"/>
              <a:t>Also notice that implementation of all 16 blocks split-16 decoder takes much less time about 193 times faster when compared with </a:t>
            </a:r>
            <a:r>
              <a:rPr lang="en-US" dirty="0" err="1" smtClean="0"/>
              <a:t>minsum</a:t>
            </a:r>
            <a:r>
              <a:rPr lang="en-US" dirty="0" smtClean="0"/>
              <a:t> decoder.  20 days </a:t>
            </a:r>
            <a:r>
              <a:rPr lang="en-US" dirty="0" err="1" smtClean="0"/>
              <a:t>vs</a:t>
            </a:r>
            <a:r>
              <a:rPr lang="en-US" dirty="0" smtClean="0"/>
              <a:t> 2.5 hours.</a:t>
            </a:r>
          </a:p>
          <a:p>
            <a:pPr eaLnBrk="1" hangingPunct="1"/>
            <a:r>
              <a:rPr lang="en-US" dirty="0" smtClean="0"/>
              <a:t>Note that, we let the CAD tool do the automatic place and route and we used the exact same identical flow for all 5</a:t>
            </a:r>
          </a:p>
          <a:p>
            <a:pPr eaLnBrk="1" hangingPunct="1"/>
            <a:r>
              <a:rPr lang="en-US" dirty="0" smtClean="0"/>
              <a:t>designs. But Since Split threshold reduces check processor area and eliminates significant communication between check and variable node processors layout becomes more compact. As a result, an automatic place and route tool is very efficient.</a:t>
            </a:r>
          </a:p>
          <a:p>
            <a:pPr eaLnBrk="1" hangingPunct="1"/>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add the stopping </a:t>
            </a:r>
            <a:r>
              <a:rPr lang="en-US" baseline="0" dirty="0" err="1" smtClean="0"/>
              <a:t>technque</a:t>
            </a:r>
            <a:r>
              <a:rPr lang="en-US" baseline="0" dirty="0" smtClean="0"/>
              <a:t> for the decoder. The total hardware area is increased by only 1% meanwhile the energy is </a:t>
            </a:r>
            <a:r>
              <a:rPr lang="en-US" baseline="0" dirty="0" err="1" smtClean="0"/>
              <a:t>incresesd</a:t>
            </a:r>
            <a:r>
              <a:rPr lang="en-US" baseline="0" dirty="0" smtClean="0"/>
              <a:t> by </a:t>
            </a:r>
          </a:p>
          <a:p>
            <a:r>
              <a:rPr lang="en-US" baseline="0" dirty="0" smtClean="0"/>
              <a:t>Energy efficiency is improved by 2.4 times and </a:t>
            </a:r>
            <a:endParaRPr lang="en-US" dirty="0"/>
          </a:p>
        </p:txBody>
      </p:sp>
      <p:sp>
        <p:nvSpPr>
          <p:cNvPr id="4" name="Slide Number Placeholder 3"/>
          <p:cNvSpPr>
            <a:spLocks noGrp="1"/>
          </p:cNvSpPr>
          <p:nvPr>
            <p:ph type="sldNum" sz="quarter" idx="10"/>
          </p:nvPr>
        </p:nvSpPr>
        <p:spPr/>
        <p:txBody>
          <a:bodyPr/>
          <a:lstStyle/>
          <a:p>
            <a:fld id="{629DAEA2-2A16-4AF9-85E1-E7039DA8C8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998CD-D3E6-45E2-B3C9-B5D8F1477B39}" type="slidenum">
              <a:rPr lang="en-US"/>
              <a:pPr/>
              <a:t>20</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3744" y="8817612"/>
            <a:ext cx="3032337" cy="464503"/>
          </a:xfrm>
          <a:prstGeom prst="rect">
            <a:avLst/>
          </a:prstGeom>
          <a:ln/>
        </p:spPr>
        <p:txBody>
          <a:bodyPr/>
          <a:lstStyle/>
          <a:p>
            <a:fld id="{811BFC43-3C6D-4BC3-8F69-9A700FDA4E00}" type="slidenum">
              <a:rPr lang="en-US"/>
              <a:pPr/>
              <a:t>2</a:t>
            </a:fld>
            <a:endParaRPr lang="en-US"/>
          </a:p>
        </p:txBody>
      </p:sp>
      <p:sp>
        <p:nvSpPr>
          <p:cNvPr id="1480706" name="Rectangle 2"/>
          <p:cNvSpPr>
            <a:spLocks noGrp="1" noRot="1" noChangeAspect="1" noChangeArrowheads="1" noTextEdit="1"/>
          </p:cNvSpPr>
          <p:nvPr>
            <p:ph type="sldImg"/>
          </p:nvPr>
        </p:nvSpPr>
        <p:spPr>
          <a:ln/>
        </p:spPr>
      </p:sp>
      <p:sp>
        <p:nvSpPr>
          <p:cNvPr id="14807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Low</a:t>
            </a:r>
            <a:r>
              <a:rPr lang="en-US" baseline="0" dirty="0" smtClean="0"/>
              <a:t> density parity check</a:t>
            </a:r>
            <a:r>
              <a:rPr lang="en-US" dirty="0" smtClean="0"/>
              <a:t> (LDPC) codes have received a lot of attention</a:t>
            </a:r>
            <a:r>
              <a:rPr lang="en-US" baseline="0" dirty="0" smtClean="0"/>
              <a:t> due to their significant </a:t>
            </a:r>
            <a:r>
              <a:rPr lang="en-US" dirty="0" smtClean="0"/>
              <a:t>error correction performance. The plot shows the bit error</a:t>
            </a:r>
            <a:r>
              <a:rPr lang="en-US" baseline="0" dirty="0" smtClean="0"/>
              <a:t> probability of a system using LDPC, or a </a:t>
            </a:r>
            <a:r>
              <a:rPr lang="en-US" baseline="0" dirty="0" err="1" smtClean="0"/>
              <a:t>convolutional</a:t>
            </a:r>
            <a:r>
              <a:rPr lang="en-US" baseline="0" dirty="0" smtClean="0"/>
              <a:t> coding or </a:t>
            </a:r>
            <a:r>
              <a:rPr lang="en-US" baseline="0" dirty="0" err="1" smtClean="0"/>
              <a:t>noncoded</a:t>
            </a:r>
            <a:r>
              <a:rPr lang="en-US" baseline="0" dirty="0" smtClean="0"/>
              <a:t> and as you see here, there is a 3 dB gain over </a:t>
            </a:r>
            <a:r>
              <a:rPr lang="en-US" baseline="0" dirty="0" err="1" smtClean="0"/>
              <a:t>convolutioanal</a:t>
            </a:r>
            <a:r>
              <a:rPr lang="en-US" baseline="0" dirty="0" smtClean="0"/>
              <a:t> coding</a:t>
            </a:r>
            <a:r>
              <a:rPr lang="en-US" dirty="0" smtClean="0"/>
              <a:t> and</a:t>
            </a:r>
            <a:r>
              <a:rPr lang="en-US" baseline="0" dirty="0" smtClean="0"/>
              <a:t> 6 db over </a:t>
            </a:r>
            <a:r>
              <a:rPr lang="en-US" baseline="0" dirty="0" err="1" smtClean="0"/>
              <a:t>uncoded</a:t>
            </a:r>
            <a:r>
              <a:rPr lang="en-US" baseline="0" dirty="0" smtClean="0"/>
              <a:t> system. </a:t>
            </a:r>
            <a:r>
              <a:rPr lang="en-US" dirty="0" smtClean="0"/>
              <a:t>Due to this large coding gain  LDPC has been adopted by recent </a:t>
            </a:r>
            <a:r>
              <a:rPr lang="en-US" dirty="0"/>
              <a:t>communication standards such as 10 Gigabit </a:t>
            </a:r>
            <a:r>
              <a:rPr lang="en-US" dirty="0" err="1"/>
              <a:t>ethernet</a:t>
            </a:r>
            <a:r>
              <a:rPr lang="en-US" dirty="0"/>
              <a:t>, </a:t>
            </a:r>
            <a:r>
              <a:rPr lang="en-US" dirty="0" err="1"/>
              <a:t>Wimax</a:t>
            </a:r>
            <a:r>
              <a:rPr lang="en-US" dirty="0"/>
              <a:t> and digital video broadcasting have adopted LDPC coding.</a:t>
            </a:r>
          </a:p>
          <a:p>
            <a:r>
              <a:rPr lang="en-US" b="1" dirty="0" err="1"/>
              <a:t>WirelessPersonal</a:t>
            </a:r>
            <a:r>
              <a:rPr lang="en-US" b="1" dirty="0"/>
              <a:t> Area Networks</a:t>
            </a:r>
            <a:endParaRPr lang="en-US" dirty="0"/>
          </a:p>
          <a:p>
            <a:r>
              <a:rPr lang="en-US" dirty="0"/>
              <a:t>LDPC codes </a:t>
            </a:r>
            <a:r>
              <a:rPr lang="en-US" dirty="0" smtClean="0"/>
              <a:t>have</a:t>
            </a:r>
            <a:r>
              <a:rPr lang="en-US" baseline="0" dirty="0" smtClean="0"/>
              <a:t> been recently </a:t>
            </a:r>
            <a:r>
              <a:rPr lang="en-US" dirty="0" smtClean="0"/>
              <a:t>used </a:t>
            </a:r>
            <a:r>
              <a:rPr lang="en-US" dirty="0"/>
              <a:t>in </a:t>
            </a:r>
            <a:r>
              <a:rPr lang="en-US" dirty="0" smtClean="0"/>
              <a:t>Hard </a:t>
            </a:r>
            <a:r>
              <a:rPr lang="en-US" dirty="0"/>
              <a:t>disks and deep space communication</a:t>
            </a:r>
            <a:r>
              <a:rPr lang="en-US" dirty="0" smtClean="0"/>
              <a:t>.</a:t>
            </a:r>
          </a:p>
          <a:p>
            <a:r>
              <a:rPr lang="en-US" dirty="0" smtClean="0"/>
              <a:t>These applications must operate</a:t>
            </a:r>
            <a:r>
              <a:rPr lang="en-US" baseline="0" dirty="0" smtClean="0"/>
              <a:t> within a limited power budget, so reducing power dissipation of LDPC decoder is </a:t>
            </a:r>
            <a:r>
              <a:rPr lang="en-US" baseline="0" dirty="0" err="1" smtClean="0"/>
              <a:t>crtical</a:t>
            </a:r>
            <a:r>
              <a:rPr lang="en-US" baseline="0" dirty="0" smtClean="0"/>
              <a:t>.</a:t>
            </a:r>
            <a:endParaRPr lang="en-US" dirty="0"/>
          </a:p>
          <a:p>
            <a:endParaRPr lang="en-US" dirty="0"/>
          </a:p>
          <a:p>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963744" y="8817612"/>
            <a:ext cx="3032337" cy="464503"/>
          </a:xfrm>
          <a:prstGeom prst="rect">
            <a:avLst/>
          </a:prstGeom>
          <a:noFill/>
        </p:spPr>
        <p:txBody>
          <a:bodyPr/>
          <a:lstStyle/>
          <a:p>
            <a:fld id="{0CAC0344-D2E5-47C0-A726-FAAC6226DC2B}" type="slidenum">
              <a:rPr lang="en-US" smtClean="0"/>
              <a:pPr/>
              <a:t>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ltLang="ja-JP" dirty="0" smtClean="0"/>
              <a:t>LDPC codes are defined</a:t>
            </a:r>
            <a:r>
              <a:rPr lang="en-US" altLang="ja-JP" baseline="0" dirty="0" smtClean="0"/>
              <a:t> by  a large binary matrix, which is called H matrix or parity check matrix. The matrix is mapped to a graph where each row is for one </a:t>
            </a:r>
            <a:r>
              <a:rPr lang="en-US" altLang="ja-JP" baseline="0" dirty="0" err="1" smtClean="0"/>
              <a:t>checknode</a:t>
            </a:r>
            <a:r>
              <a:rPr lang="en-US" altLang="ja-JP" baseline="0" dirty="0" smtClean="0"/>
              <a:t> shown by C and each column is for one variable node shown by V here. </a:t>
            </a:r>
            <a:r>
              <a:rPr lang="en-US" altLang="ja-JP" dirty="0" smtClean="0"/>
              <a:t>The</a:t>
            </a:r>
            <a:r>
              <a:rPr lang="en-US" altLang="ja-JP" baseline="0" dirty="0" smtClean="0"/>
              <a:t> decoder uses an iterative message passing, which performs check node processing and variable node processing. </a:t>
            </a:r>
            <a:r>
              <a:rPr lang="en-US" altLang="ja-JP" dirty="0" smtClean="0"/>
              <a:t>For Variable node processing, each variable node adds the check node messages which are alpha and the received information from channel which is lambda and pass the sum back</a:t>
            </a:r>
            <a:r>
              <a:rPr lang="en-US" altLang="ja-JP" baseline="0" dirty="0" smtClean="0"/>
              <a:t> </a:t>
            </a:r>
            <a:r>
              <a:rPr lang="en-US" altLang="ja-JP" dirty="0" smtClean="0"/>
              <a:t>to the check nodes.</a:t>
            </a:r>
          </a:p>
          <a:p>
            <a:pPr eaLnBrk="1" hangingPunct="1"/>
            <a:endParaRPr lang="en-US" altLang="ja-JP" dirty="0" smtClean="0"/>
          </a:p>
          <a:p>
            <a:pPr eaLnBrk="1" hangingPunct="1"/>
            <a:endParaRPr lang="en-US" altLang="ja-JP" dirty="0" smtClean="0"/>
          </a:p>
          <a:p>
            <a:pPr eaLnBrk="1" hangingPunct="1"/>
            <a:r>
              <a:rPr lang="en-US" altLang="ja-JP" dirty="0" smtClean="0"/>
              <a:t>As you noticed, the check node and variable node processing steps do not require very sophisticated operations,. However, The major challenge is mapping these processing nodes in to hardware in order to minimize  the communication between these nodes meanwhile provide the smallest circuit area, highest throughput and energy efficiency. </a:t>
            </a:r>
          </a:p>
          <a:p>
            <a:pPr eaLnBrk="1" hangingPunct="1"/>
            <a:endParaRPr lang="en-US" altLang="ja-JP" dirty="0" smtClean="0"/>
          </a:p>
          <a:p>
            <a:pPr eaLnBrk="1" hangingPunct="1"/>
            <a:endParaRPr lang="en-US" altLang="ja-JP" dirty="0" smtClean="0"/>
          </a:p>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963744" y="8817612"/>
            <a:ext cx="3032337" cy="464503"/>
          </a:xfrm>
          <a:prstGeom prst="rect">
            <a:avLst/>
          </a:prstGeom>
          <a:noFill/>
        </p:spPr>
        <p:txBody>
          <a:bodyPr/>
          <a:lstStyle/>
          <a:p>
            <a:fld id="{C0E658AB-163E-49C4-8FE7-E4FFA53AE0BB}" type="slidenum">
              <a:rPr lang="en-US" smtClean="0"/>
              <a:pPr/>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ja-JP" baseline="0" dirty="0" smtClean="0"/>
              <a:t>Since there is not much time I don’t go to details of the original decoding algorithm. Assume the inputs to the check node processors are called beta, </a:t>
            </a:r>
            <a:r>
              <a:rPr lang="en-US" altLang="ja-JP" dirty="0" smtClean="0"/>
              <a:t>each check node computes the sign value and minimum value among other connecting variable nodes except itself and sends outputs that are alpha back to each of them. </a:t>
            </a:r>
          </a:p>
          <a:p>
            <a:pPr eaLnBrk="1" hangingPunct="1"/>
            <a:endParaRPr lang="en-US" altLang="ja-JP" dirty="0" smtClean="0"/>
          </a:p>
          <a:p>
            <a:pPr eaLnBrk="1" hangingPunct="1"/>
            <a:r>
              <a:rPr lang="en-US" altLang="ja-JP" dirty="0" smtClean="0"/>
              <a:t>These</a:t>
            </a:r>
            <a:r>
              <a:rPr lang="en-US" altLang="ja-JP" baseline="0" dirty="0" smtClean="0"/>
              <a:t> two steps repeat until all errors are corrected or it reaches a maximum number of decoding iterations.</a:t>
            </a:r>
          </a:p>
          <a:p>
            <a:pPr eaLnBrk="1" hangingPunct="1"/>
            <a:endParaRPr lang="en-US" altLang="ja-JP" dirty="0" smtClean="0"/>
          </a:p>
          <a:p>
            <a:pPr eaLnBrk="1" hangingPunct="1"/>
            <a:r>
              <a:rPr lang="en-US" altLang="ja-JP" dirty="0" smtClean="0"/>
              <a:t>As you noticed, the check node and variable node processing steps do not require very sophisticated operations,. However, The major challenge is mapping these processing nodes in to hardware in order to minimize  the communication between these nodes meanwhile provide the smallest circuit area, highest throughput and energy efficiency.</a:t>
            </a:r>
            <a:endParaRPr lang="en-US" dirty="0" smtClean="0"/>
          </a:p>
          <a:p>
            <a:pPr eaLnBrk="1" hangingPunct="1"/>
            <a:endParaRPr lang="en-US" altLang="ja-JP" dirty="0" smtClean="0"/>
          </a:p>
          <a:p>
            <a:pPr eaLnBrk="1" hangingPunct="1"/>
            <a:r>
              <a:rPr lang="en-US" altLang="ja-JP" dirty="0" smtClean="0"/>
              <a:t>For example check node 1, finds the sign and minimum value for V6, V8 and V10 and pass it to V3, and it repeats this step for the other three Variables nodes. </a:t>
            </a:r>
          </a:p>
          <a:p>
            <a:pPr eaLnBrk="1" hangingPunct="1"/>
            <a:r>
              <a:rPr lang="en-US" altLang="ja-JP" dirty="0" smtClean="0"/>
              <a:t>To reduce the number of computations,  instead of computing minimum for each group, we find the first minimum and second minimum among all 4 variable nodes here and then pass them to variable nodes.</a:t>
            </a:r>
          </a:p>
          <a:p>
            <a:pPr eaLnBrk="1" hangingPunct="1"/>
            <a:endParaRPr lang="en-US" altLang="ja-JP" dirty="0" smtClean="0"/>
          </a:p>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963744" y="8817612"/>
            <a:ext cx="3032337" cy="464503"/>
          </a:xfrm>
          <a:prstGeom prst="rect">
            <a:avLst/>
          </a:prstGeom>
          <a:noFill/>
        </p:spPr>
        <p:txBody>
          <a:bodyPr/>
          <a:lstStyle/>
          <a:p>
            <a:fld id="{1DFF492B-FA41-477D-9903-79B9CB0A18CD}" type="slidenum">
              <a:rPr lang="en-US" smtClean="0"/>
              <a:pPr/>
              <a:t>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mn-ea"/>
                <a:cs typeface="+mn-cs"/>
              </a:rPr>
              <a:t>In addition to decoding architecture, One efficient technique to reduce the energy dissipation and decoding latency is through controlling the number of decoding iterations that a block requires for a successful decoding convergence. The common method is to verify if the computed codeword satisfies all</a:t>
            </a:r>
          </a:p>
          <a:p>
            <a:r>
              <a:rPr lang="en-US" sz="1200" kern="1200" baseline="0" dirty="0" smtClean="0">
                <a:solidFill>
                  <a:schemeClr val="tx1"/>
                </a:solidFill>
                <a:latin typeface="Arial" charset="0"/>
                <a:ea typeface="+mn-ea"/>
                <a:cs typeface="+mn-cs"/>
              </a:rPr>
              <a:t>parity check constraints, at the end of each iteration.  The decoded messages are estimated with a</a:t>
            </a:r>
          </a:p>
          <a:p>
            <a:r>
              <a:rPr lang="en-US" sz="1200" kern="1200" baseline="0" dirty="0" smtClean="0">
                <a:solidFill>
                  <a:schemeClr val="tx1"/>
                </a:solidFill>
                <a:latin typeface="Arial" charset="0"/>
                <a:ea typeface="+mn-ea"/>
                <a:cs typeface="+mn-cs"/>
              </a:rPr>
              <a:t>codeword bit </a:t>
            </a:r>
            <a:r>
              <a:rPr lang="en-US" sz="1200" kern="1200" baseline="0" dirty="0" err="1" smtClean="0">
                <a:solidFill>
                  <a:schemeClr val="tx1"/>
                </a:solidFill>
                <a:latin typeface="Arial" charset="0"/>
                <a:ea typeface="+mn-ea"/>
                <a:cs typeface="+mn-cs"/>
              </a:rPr>
              <a:t>xˆj</a:t>
            </a:r>
            <a:r>
              <a:rPr lang="en-US" sz="1200" kern="1200" baseline="0" dirty="0" smtClean="0">
                <a:solidFill>
                  <a:schemeClr val="tx1"/>
                </a:solidFill>
                <a:latin typeface="Arial" charset="0"/>
                <a:ea typeface="+mn-ea"/>
                <a:cs typeface="+mn-cs"/>
              </a:rPr>
              <a:t> (mapping +1 to 0 and -1 to 1). The parity checksum value (checksum(</a:t>
            </a:r>
            <a:r>
              <a:rPr lang="en-US" sz="1200" kern="1200" baseline="0" dirty="0" err="1" smtClean="0">
                <a:solidFill>
                  <a:schemeClr val="tx1"/>
                </a:solidFill>
                <a:latin typeface="Arial" charset="0"/>
                <a:ea typeface="+mn-ea"/>
                <a:cs typeface="+mn-cs"/>
              </a:rPr>
              <a:t>i</a:t>
            </a:r>
            <a:r>
              <a:rPr lang="en-US" sz="1200" kern="1200" baseline="0" dirty="0" smtClean="0">
                <a:solidFill>
                  <a:schemeClr val="tx1"/>
                </a:solidFill>
                <a:latin typeface="Arial" charset="0"/>
                <a:ea typeface="+mn-ea"/>
                <a:cs typeface="+mn-cs"/>
              </a:rPr>
              <a:t>)) corresponding to check node</a:t>
            </a:r>
          </a:p>
          <a:p>
            <a:r>
              <a:rPr lang="en-US" sz="1200" kern="1200" baseline="0" dirty="0" err="1" smtClean="0">
                <a:solidFill>
                  <a:schemeClr val="tx1"/>
                </a:solidFill>
                <a:latin typeface="Arial" charset="0"/>
                <a:ea typeface="+mn-ea"/>
                <a:cs typeface="+mn-cs"/>
              </a:rPr>
              <a:t>Ci</a:t>
            </a:r>
            <a:r>
              <a:rPr lang="en-US" sz="1200" kern="1200" baseline="0" dirty="0" smtClean="0">
                <a:solidFill>
                  <a:schemeClr val="tx1"/>
                </a:solidFill>
                <a:latin typeface="Arial" charset="0"/>
                <a:ea typeface="+mn-ea"/>
                <a:cs typeface="+mn-cs"/>
              </a:rPr>
              <a:t> is computed by Eq.6, where L represents binary addition. Syndrome (s(l) check) is found by adding all checksum(</a:t>
            </a:r>
            <a:r>
              <a:rPr lang="en-US" sz="1200" kern="1200" baseline="0" dirty="0" err="1" smtClean="0">
                <a:solidFill>
                  <a:schemeClr val="tx1"/>
                </a:solidFill>
                <a:latin typeface="Arial" charset="0"/>
                <a:ea typeface="+mn-ea"/>
                <a:cs typeface="+mn-cs"/>
              </a:rPr>
              <a:t>i</a:t>
            </a:r>
            <a:r>
              <a:rPr lang="en-US" sz="1200" kern="1200" baseline="0" dirty="0" smtClean="0">
                <a:solidFill>
                  <a:schemeClr val="tx1"/>
                </a:solidFill>
                <a:latin typeface="Arial" charset="0"/>
                <a:ea typeface="+mn-ea"/>
                <a:cs typeface="+mn-cs"/>
              </a:rPr>
              <a:t>) values</a:t>
            </a:r>
          </a:p>
          <a:p>
            <a:r>
              <a:rPr lang="en-US" sz="1200" kern="1200" baseline="0" dirty="0" smtClean="0">
                <a:solidFill>
                  <a:schemeClr val="tx1"/>
                </a:solidFill>
                <a:latin typeface="Arial" charset="0"/>
                <a:ea typeface="+mn-ea"/>
                <a:cs typeface="+mn-cs"/>
              </a:rPr>
              <a:t>according . If checksum(</a:t>
            </a:r>
            <a:r>
              <a:rPr lang="en-US" sz="1200" kern="1200" baseline="0" dirty="0" err="1" smtClean="0">
                <a:solidFill>
                  <a:schemeClr val="tx1"/>
                </a:solidFill>
                <a:latin typeface="Arial" charset="0"/>
                <a:ea typeface="+mn-ea"/>
                <a:cs typeface="+mn-cs"/>
              </a:rPr>
              <a:t>i</a:t>
            </a:r>
            <a:r>
              <a:rPr lang="en-US" sz="1200" kern="1200" baseline="0" dirty="0" smtClean="0">
                <a:solidFill>
                  <a:schemeClr val="tx1"/>
                </a:solidFill>
                <a:latin typeface="Arial" charset="0"/>
                <a:ea typeface="+mn-ea"/>
                <a:cs typeface="+mn-cs"/>
              </a:rPr>
              <a:t>) = 0 for every check node </a:t>
            </a:r>
            <a:r>
              <a:rPr lang="en-US" sz="1200" kern="1200" baseline="0" dirty="0" err="1" smtClean="0">
                <a:solidFill>
                  <a:schemeClr val="tx1"/>
                </a:solidFill>
                <a:latin typeface="Arial" charset="0"/>
                <a:ea typeface="+mn-ea"/>
                <a:cs typeface="+mn-cs"/>
              </a:rPr>
              <a:t>Ci</a:t>
            </a:r>
            <a:r>
              <a:rPr lang="en-US" sz="1200" kern="1200" baseline="0" dirty="0" smtClean="0">
                <a:solidFill>
                  <a:schemeClr val="tx1"/>
                </a:solidFill>
                <a:latin typeface="Arial" charset="0"/>
                <a:ea typeface="+mn-ea"/>
                <a:cs typeface="+mn-cs"/>
              </a:rPr>
              <a:t>, a valid code is found and the decoding process can be</a:t>
            </a:r>
          </a:p>
          <a:p>
            <a:r>
              <a:rPr lang="en-US" sz="1200" kern="1200" baseline="0" dirty="0" smtClean="0">
                <a:solidFill>
                  <a:schemeClr val="tx1"/>
                </a:solidFill>
                <a:latin typeface="Arial" charset="0"/>
                <a:ea typeface="+mn-ea"/>
                <a:cs typeface="+mn-cs"/>
              </a:rPr>
              <a:t>terminated.</a:t>
            </a:r>
            <a:endParaRPr lang="en-US" dirty="0" smtClean="0"/>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Once convergence has been verified, the decoding process is terminated.</a:t>
            </a:r>
          </a:p>
          <a:p>
            <a:r>
              <a:rPr lang="en-US" sz="1200" kern="1200" baseline="0" dirty="0" smtClean="0">
                <a:solidFill>
                  <a:schemeClr val="tx1"/>
                </a:solidFill>
                <a:latin typeface="Arial" charset="0"/>
                <a:ea typeface="+mn-ea"/>
                <a:cs typeface="+mn-cs"/>
              </a:rPr>
              <a:t>However at low SNR ranges it happens frequently that</a:t>
            </a:r>
          </a:p>
          <a:p>
            <a:r>
              <a:rPr lang="en-US" sz="1200" kern="1200" baseline="0" dirty="0" smtClean="0">
                <a:solidFill>
                  <a:schemeClr val="tx1"/>
                </a:solidFill>
                <a:latin typeface="Arial" charset="0"/>
                <a:ea typeface="+mn-ea"/>
                <a:cs typeface="+mn-cs"/>
              </a:rPr>
              <a:t>a block can not converge to a valid codeword even after a</a:t>
            </a:r>
          </a:p>
          <a:p>
            <a:r>
              <a:rPr lang="en-US" sz="1200" kern="1200" baseline="0" dirty="0" smtClean="0">
                <a:solidFill>
                  <a:schemeClr val="tx1"/>
                </a:solidFill>
                <a:latin typeface="Arial" charset="0"/>
                <a:ea typeface="+mn-ea"/>
                <a:cs typeface="+mn-cs"/>
              </a:rPr>
              <a:t>maximum number of decoding iterations (Imax). Thus early</a:t>
            </a:r>
          </a:p>
          <a:p>
            <a:r>
              <a:rPr lang="en-US" sz="1200" kern="1200" baseline="0" dirty="0" smtClean="0">
                <a:solidFill>
                  <a:schemeClr val="tx1"/>
                </a:solidFill>
                <a:latin typeface="Arial" charset="0"/>
                <a:ea typeface="+mn-ea"/>
                <a:cs typeface="+mn-cs"/>
              </a:rPr>
              <a:t>detection of an </a:t>
            </a:r>
            <a:r>
              <a:rPr lang="en-US" sz="1200" kern="1200" baseline="0" dirty="0" err="1" smtClean="0">
                <a:solidFill>
                  <a:schemeClr val="tx1"/>
                </a:solidFill>
                <a:latin typeface="Arial" charset="0"/>
                <a:ea typeface="+mn-ea"/>
                <a:cs typeface="+mn-cs"/>
              </a:rPr>
              <a:t>undecodable</a:t>
            </a:r>
            <a:r>
              <a:rPr lang="en-US" sz="1200" kern="1200" baseline="0" dirty="0" smtClean="0">
                <a:solidFill>
                  <a:schemeClr val="tx1"/>
                </a:solidFill>
                <a:latin typeface="Arial" charset="0"/>
                <a:ea typeface="+mn-ea"/>
                <a:cs typeface="+mn-cs"/>
              </a:rPr>
              <a:t> block is desired to avoid unnecessary</a:t>
            </a:r>
          </a:p>
          <a:p>
            <a:r>
              <a:rPr lang="en-US" sz="1200" kern="1200" baseline="0" dirty="0" smtClean="0">
                <a:solidFill>
                  <a:schemeClr val="tx1"/>
                </a:solidFill>
                <a:latin typeface="Arial" charset="0"/>
                <a:ea typeface="+mn-ea"/>
                <a:cs typeface="+mn-cs"/>
              </a:rPr>
              <a:t>iterations and therefore to reduce power dissipation and</a:t>
            </a:r>
          </a:p>
          <a:p>
            <a:r>
              <a:rPr lang="en-US" sz="1200" kern="1200" baseline="0" dirty="0" smtClean="0">
                <a:solidFill>
                  <a:schemeClr val="tx1"/>
                </a:solidFill>
                <a:latin typeface="Arial" charset="0"/>
                <a:ea typeface="+mn-ea"/>
                <a:cs typeface="+mn-cs"/>
              </a:rPr>
              <a:t>decoding latency.</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963744" y="8817612"/>
            <a:ext cx="3032337" cy="464503"/>
          </a:xfrm>
          <a:prstGeom prst="rect">
            <a:avLst/>
          </a:prstGeom>
          <a:noFill/>
        </p:spPr>
        <p:txBody>
          <a:bodyPr/>
          <a:lstStyle/>
          <a:p>
            <a:fld id="{67E60AF7-9F92-4717-A8DE-356A7775E69A}" type="slidenum">
              <a:rPr lang="en-US" smtClean="0"/>
              <a:pPr/>
              <a:t>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t>The key goals of this work are to design a very high throughput and high energy efficiency decoder with small area and</a:t>
            </a:r>
            <a:r>
              <a:rPr lang="en-US" baseline="0" dirty="0" smtClean="0"/>
              <a:t> has</a:t>
            </a:r>
            <a:r>
              <a:rPr lang="en-US" dirty="0" smtClean="0"/>
              <a:t> a good error performance. To achieve these goals I</a:t>
            </a:r>
            <a:r>
              <a:rPr lang="en-US" baseline="0" dirty="0" smtClean="0"/>
              <a:t> talk about two methods that we used: First a scheme that detects </a:t>
            </a:r>
            <a:r>
              <a:rPr lang="en-US" baseline="0" dirty="0" err="1" smtClean="0"/>
              <a:t>undecodable</a:t>
            </a:r>
            <a:r>
              <a:rPr lang="en-US" baseline="0" dirty="0" smtClean="0"/>
              <a:t> blocks and terminates decoding before it reaches maximum iteration count. Next, we use our proposed decoding called Split-Row decoding which significantly reduces</a:t>
            </a:r>
            <a:r>
              <a:rPr lang="en-US" dirty="0" smtClean="0"/>
              <a:t> </a:t>
            </a:r>
            <a:r>
              <a:rPr lang="en-US" b="1" dirty="0" smtClean="0">
                <a:solidFill>
                  <a:srgbClr val="3333CC"/>
                </a:solidFill>
              </a:rPr>
              <a:t>interconnect complexity</a:t>
            </a:r>
            <a:r>
              <a:rPr lang="en-US" b="1" baseline="0" dirty="0" smtClean="0">
                <a:solidFill>
                  <a:srgbClr val="3333CC"/>
                </a:solidFill>
              </a:rPr>
              <a:t> </a:t>
            </a:r>
            <a:r>
              <a:rPr lang="en-US" dirty="0" smtClean="0"/>
              <a:t>Reduced </a:t>
            </a:r>
            <a:r>
              <a:rPr lang="en-US" b="1" dirty="0" smtClean="0">
                <a:solidFill>
                  <a:srgbClr val="3333CC"/>
                </a:solidFill>
              </a:rPr>
              <a:t>processor complexity. </a:t>
            </a:r>
          </a:p>
          <a:p>
            <a:pPr eaLnBrk="1" hangingPunct="1"/>
            <a:endParaRPr lang="en-US" baseline="0"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3259227-B96A-4727-8C4A-061BFE91FD41}" type="slidenum">
              <a:rPr lang="en-US" smtClean="0"/>
              <a:pPr/>
              <a:t>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defRPr/>
            </a:pPr>
            <a:r>
              <a:rPr lang="en-US" dirty="0" smtClean="0"/>
              <a:t>Next I talk about </a:t>
            </a:r>
            <a:r>
              <a:rPr lang="en-US" b="1" dirty="0" smtClean="0">
                <a:solidFill>
                  <a:schemeClr val="bg2">
                    <a:lumMod val="60000"/>
                    <a:lumOff val="40000"/>
                  </a:schemeClr>
                </a:solidFill>
              </a:rPr>
              <a:t>Termination Scheme for </a:t>
            </a:r>
            <a:r>
              <a:rPr lang="en-US" b="1" dirty="0" err="1" smtClean="0">
                <a:solidFill>
                  <a:schemeClr val="bg2">
                    <a:lumMod val="60000"/>
                    <a:lumOff val="40000"/>
                  </a:schemeClr>
                </a:solidFill>
              </a:rPr>
              <a:t>Undecodable</a:t>
            </a:r>
            <a:r>
              <a:rPr lang="en-US" b="1" dirty="0" smtClean="0">
                <a:solidFill>
                  <a:schemeClr val="bg2">
                    <a:lumMod val="60000"/>
                    <a:lumOff val="40000"/>
                  </a:schemeClr>
                </a:solidFill>
              </a:rPr>
              <a:t> Blocks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It is shown that the block is most likely decodable if syndrome value (</a:t>
            </a:r>
            <a:r>
              <a:rPr lang="en-US" sz="1200" kern="1200" baseline="0" dirty="0" err="1" smtClean="0">
                <a:solidFill>
                  <a:schemeClr val="tx1"/>
                </a:solidFill>
                <a:latin typeface="Arial" charset="0"/>
                <a:ea typeface="+mn-ea"/>
                <a:cs typeface="+mn-cs"/>
              </a:rPr>
              <a:t>sCheck</a:t>
            </a:r>
            <a:r>
              <a:rPr lang="en-US" sz="1200" kern="1200" baseline="0" dirty="0" smtClean="0">
                <a:solidFill>
                  <a:schemeClr val="tx1"/>
                </a:solidFill>
                <a:latin typeface="Arial" charset="0"/>
                <a:ea typeface="+mn-ea"/>
                <a:cs typeface="+mn-cs"/>
              </a:rPr>
              <a:t>) monotonically decreases as decoding</a:t>
            </a:r>
          </a:p>
          <a:p>
            <a:r>
              <a:rPr lang="en-US" sz="1200" kern="1200" baseline="0" dirty="0" smtClean="0">
                <a:solidFill>
                  <a:schemeClr val="tx1"/>
                </a:solidFill>
                <a:latin typeface="Arial" charset="0"/>
                <a:ea typeface="+mn-ea"/>
                <a:cs typeface="+mn-cs"/>
              </a:rPr>
              <a:t>iteration count (l) increases [6], [3]. In contrast, for </a:t>
            </a:r>
            <a:r>
              <a:rPr lang="en-US" sz="1200" kern="1200" baseline="0" dirty="0" err="1" smtClean="0">
                <a:solidFill>
                  <a:schemeClr val="tx1"/>
                </a:solidFill>
                <a:latin typeface="Arial" charset="0"/>
                <a:ea typeface="+mn-ea"/>
                <a:cs typeface="+mn-cs"/>
              </a:rPr>
              <a:t>undecodable</a:t>
            </a:r>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blocks, </a:t>
            </a:r>
            <a:r>
              <a:rPr lang="en-US" sz="1200" kern="1200" baseline="0" dirty="0" err="1" smtClean="0">
                <a:solidFill>
                  <a:schemeClr val="tx1"/>
                </a:solidFill>
                <a:latin typeface="Arial" charset="0"/>
                <a:ea typeface="+mn-ea"/>
                <a:cs typeface="+mn-cs"/>
              </a:rPr>
              <a:t>sCheck</a:t>
            </a:r>
            <a:r>
              <a:rPr lang="en-US" sz="1200" kern="1200" baseline="0" dirty="0" smtClean="0">
                <a:solidFill>
                  <a:schemeClr val="tx1"/>
                </a:solidFill>
                <a:latin typeface="Arial" charset="0"/>
                <a:ea typeface="+mn-ea"/>
                <a:cs typeface="+mn-cs"/>
              </a:rPr>
              <a:t> fluctuates in a range of magnitudes. Figure 1</a:t>
            </a:r>
          </a:p>
          <a:p>
            <a:r>
              <a:rPr lang="en-US" sz="1200" kern="1200" baseline="0" dirty="0" smtClean="0">
                <a:solidFill>
                  <a:schemeClr val="tx1"/>
                </a:solidFill>
                <a:latin typeface="Arial" charset="0"/>
                <a:ea typeface="+mn-ea"/>
                <a:cs typeface="+mn-cs"/>
              </a:rPr>
              <a:t>shows the variation of checksum for a (6,32) (2048,1723)</a:t>
            </a:r>
          </a:p>
          <a:p>
            <a:r>
              <a:rPr lang="en-US" sz="1200" kern="1200" baseline="0" dirty="0" smtClean="0">
                <a:solidFill>
                  <a:schemeClr val="tx1"/>
                </a:solidFill>
                <a:latin typeface="Arial" charset="0"/>
                <a:ea typeface="+mn-ea"/>
                <a:cs typeface="+mn-cs"/>
              </a:rPr>
              <a:t>LDPC code versus iteration count, at </a:t>
            </a:r>
            <a:r>
              <a:rPr lang="en-US" sz="1200" kern="1200" baseline="0" dirty="0" err="1" smtClean="0">
                <a:solidFill>
                  <a:schemeClr val="tx1"/>
                </a:solidFill>
                <a:latin typeface="Arial" charset="0"/>
                <a:ea typeface="+mn-ea"/>
                <a:cs typeface="+mn-cs"/>
              </a:rPr>
              <a:t>SNr</a:t>
            </a:r>
            <a:r>
              <a:rPr lang="en-US" sz="1200" kern="1200" baseline="0" dirty="0" smtClean="0">
                <a:solidFill>
                  <a:schemeClr val="tx1"/>
                </a:solidFill>
                <a:latin typeface="Arial" charset="0"/>
                <a:ea typeface="+mn-ea"/>
                <a:cs typeface="+mn-cs"/>
              </a:rPr>
              <a:t> 3.6 and SNR=4.0 dB for 1000</a:t>
            </a:r>
          </a:p>
          <a:p>
            <a:r>
              <a:rPr lang="en-US" sz="1200" kern="1200" baseline="0" dirty="0" smtClean="0">
                <a:solidFill>
                  <a:schemeClr val="tx1"/>
                </a:solidFill>
                <a:latin typeface="Arial" charset="0"/>
                <a:ea typeface="+mn-ea"/>
                <a:cs typeface="+mn-cs"/>
              </a:rPr>
              <a:t>blocks. As shown in the figure, for majority of correctable</a:t>
            </a:r>
          </a:p>
          <a:p>
            <a:r>
              <a:rPr lang="en-US" sz="1200" kern="1200" baseline="0" dirty="0" smtClean="0">
                <a:solidFill>
                  <a:schemeClr val="tx1"/>
                </a:solidFill>
                <a:latin typeface="Arial" charset="0"/>
                <a:ea typeface="+mn-ea"/>
                <a:cs typeface="+mn-cs"/>
              </a:rPr>
              <a:t>blocks s(l) check starts decreasing within iteration interval of 4 to 6.</a:t>
            </a:r>
            <a:endParaRPr lang="en-US" dirty="0"/>
          </a:p>
        </p:txBody>
      </p:sp>
      <p:sp>
        <p:nvSpPr>
          <p:cNvPr id="4" name="Slide Number Placeholder 3"/>
          <p:cNvSpPr>
            <a:spLocks noGrp="1"/>
          </p:cNvSpPr>
          <p:nvPr>
            <p:ph type="sldNum" sz="quarter" idx="10"/>
          </p:nvPr>
        </p:nvSpPr>
        <p:spPr/>
        <p:txBody>
          <a:bodyPr/>
          <a:lstStyle/>
          <a:p>
            <a:fld id="{629DAEA2-2A16-4AF9-85E1-E7039DA8C8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mn-ea"/>
                <a:cs typeface="+mn-cs"/>
              </a:rPr>
              <a:t>Based on this observation, the algorithm works as follows:</a:t>
            </a:r>
          </a:p>
          <a:p>
            <a:r>
              <a:rPr lang="en-US" sz="1200" kern="1200" baseline="0" dirty="0" smtClean="0">
                <a:solidFill>
                  <a:schemeClr val="tx1"/>
                </a:solidFill>
                <a:latin typeface="Arial" charset="0"/>
                <a:ea typeface="+mn-ea"/>
                <a:cs typeface="+mn-cs"/>
              </a:rPr>
              <a:t>at the end of each iteration, it computes the syndrome (s(l) check) from decoded bits ˆx. If s(l)</a:t>
            </a:r>
          </a:p>
          <a:p>
            <a:r>
              <a:rPr lang="en-US" sz="1200" kern="1200" baseline="0" dirty="0" smtClean="0">
                <a:solidFill>
                  <a:schemeClr val="tx1"/>
                </a:solidFill>
                <a:latin typeface="Arial" charset="0"/>
                <a:ea typeface="+mn-ea"/>
                <a:cs typeface="+mn-cs"/>
              </a:rPr>
              <a:t>check = 0 , it means decoder has converged and decoding process is terminated. Otherwise, if current iteration is a predefined number (iteration check), </a:t>
            </a:r>
          </a:p>
          <a:p>
            <a:r>
              <a:rPr lang="en-US" sz="1200" kern="1200" baseline="0" dirty="0" smtClean="0">
                <a:solidFill>
                  <a:schemeClr val="tx1"/>
                </a:solidFill>
                <a:latin typeface="Arial" charset="0"/>
                <a:ea typeface="+mn-ea"/>
                <a:cs typeface="+mn-cs"/>
              </a:rPr>
              <a:t>It checks the syndrome of the current iteration and two previous ones with three predefined Threshold values.</a:t>
            </a:r>
          </a:p>
          <a:p>
            <a:r>
              <a:rPr lang="en-US" sz="1200" kern="1200" baseline="0" dirty="0" smtClean="0">
                <a:solidFill>
                  <a:schemeClr val="tx1"/>
                </a:solidFill>
                <a:latin typeface="Arial" charset="0"/>
                <a:ea typeface="+mn-ea"/>
                <a:cs typeface="+mn-cs"/>
              </a:rPr>
              <a:t>If s(l) check is larger than all three values for corresponding iterations it implies</a:t>
            </a:r>
          </a:p>
          <a:p>
            <a:r>
              <a:rPr lang="en-US" sz="1200" kern="1200" baseline="0" dirty="0" smtClean="0">
                <a:solidFill>
                  <a:schemeClr val="tx1"/>
                </a:solidFill>
                <a:latin typeface="Arial" charset="0"/>
                <a:ea typeface="+mn-ea"/>
                <a:cs typeface="+mn-cs"/>
              </a:rPr>
              <a:t>that the decoder most probably can not converge within maximum number of iterations therefore it terminates decoding. The optimum values for </a:t>
            </a:r>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TH1, TH2 and TH3 are obtained by simulations.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Fig. 2 plots the bit error performance</a:t>
            </a:r>
          </a:p>
          <a:p>
            <a:r>
              <a:rPr lang="en-US" sz="1200" kern="1200" baseline="0" dirty="0" smtClean="0">
                <a:solidFill>
                  <a:schemeClr val="tx1"/>
                </a:solidFill>
                <a:latin typeface="Arial" charset="0"/>
                <a:ea typeface="+mn-ea"/>
                <a:cs typeface="+mn-cs"/>
              </a:rPr>
              <a:t>(BER) of a (6,32) (2048,1723) versus TH1 and TH3 values</a:t>
            </a:r>
          </a:p>
          <a:p>
            <a:r>
              <a:rPr lang="en-US" sz="1200" kern="1200" baseline="0" dirty="0" smtClean="0">
                <a:solidFill>
                  <a:schemeClr val="tx1"/>
                </a:solidFill>
                <a:latin typeface="Arial" charset="0"/>
                <a:ea typeface="+mn-ea"/>
                <a:cs typeface="+mn-cs"/>
              </a:rPr>
              <a:t>at SNR=4.3 dB. </a:t>
            </a:r>
          </a:p>
          <a:p>
            <a:r>
              <a:rPr lang="en-US" sz="1200" kern="1200" baseline="0" dirty="0" smtClean="0">
                <a:solidFill>
                  <a:schemeClr val="tx1"/>
                </a:solidFill>
                <a:latin typeface="Arial" charset="0"/>
                <a:ea typeface="+mn-ea"/>
                <a:cs typeface="+mn-cs"/>
              </a:rPr>
              <a:t>The error performance depends strongly on the choice of</a:t>
            </a:r>
          </a:p>
          <a:p>
            <a:r>
              <a:rPr lang="en-US" sz="1200" kern="1200" baseline="0" dirty="0" smtClean="0">
                <a:solidFill>
                  <a:schemeClr val="tx1"/>
                </a:solidFill>
                <a:latin typeface="Arial" charset="0"/>
                <a:ea typeface="+mn-ea"/>
                <a:cs typeface="+mn-cs"/>
              </a:rPr>
              <a:t>threshold values. If the threshold values TH1, TH2 and TH3</a:t>
            </a:r>
          </a:p>
          <a:p>
            <a:r>
              <a:rPr lang="en-US" sz="1200" kern="1200" baseline="0" dirty="0" smtClean="0">
                <a:solidFill>
                  <a:schemeClr val="tx1"/>
                </a:solidFill>
                <a:latin typeface="Arial" charset="0"/>
                <a:ea typeface="+mn-ea"/>
                <a:cs typeface="+mn-cs"/>
              </a:rPr>
              <a:t>are very large, it is less likely that this Condition  can be met and</a:t>
            </a:r>
          </a:p>
          <a:p>
            <a:r>
              <a:rPr lang="en-US" sz="1200" kern="1200" baseline="0" dirty="0" smtClean="0">
                <a:solidFill>
                  <a:schemeClr val="tx1"/>
                </a:solidFill>
                <a:latin typeface="Arial" charset="0"/>
                <a:ea typeface="+mn-ea"/>
                <a:cs typeface="+mn-cs"/>
              </a:rPr>
              <a:t>therefore algorithm converges to original Split-Row Threshold,</a:t>
            </a:r>
          </a:p>
          <a:p>
            <a:r>
              <a:rPr lang="en-US" sz="1200" kern="1200" baseline="0" dirty="0" smtClean="0">
                <a:solidFill>
                  <a:schemeClr val="tx1"/>
                </a:solidFill>
                <a:latin typeface="Arial" charset="0"/>
                <a:ea typeface="+mn-ea"/>
                <a:cs typeface="+mn-cs"/>
              </a:rPr>
              <a:t>thus the error performance and average iteration remain the</a:t>
            </a:r>
          </a:p>
          <a:p>
            <a:r>
              <a:rPr lang="en-US" sz="1200" kern="1200" baseline="0" dirty="0" smtClean="0">
                <a:solidFill>
                  <a:schemeClr val="tx1"/>
                </a:solidFill>
                <a:latin typeface="Arial" charset="0"/>
                <a:ea typeface="+mn-ea"/>
                <a:cs typeface="+mn-cs"/>
              </a:rPr>
              <a:t>same. On the other hand, if the threshold values are very</a:t>
            </a:r>
          </a:p>
          <a:p>
            <a:r>
              <a:rPr lang="en-US" sz="1200" kern="1200" baseline="0" dirty="0" smtClean="0">
                <a:solidFill>
                  <a:schemeClr val="tx1"/>
                </a:solidFill>
                <a:latin typeface="Arial" charset="0"/>
                <a:ea typeface="+mn-ea"/>
                <a:cs typeface="+mn-cs"/>
              </a:rPr>
              <a:t>small, Condition 1 is always met which results in decoder termination before maximum number of decoding iterations</a:t>
            </a:r>
          </a:p>
          <a:p>
            <a:r>
              <a:rPr lang="en-US" sz="1200" kern="1200" baseline="0" dirty="0" smtClean="0">
                <a:solidFill>
                  <a:schemeClr val="tx1"/>
                </a:solidFill>
                <a:latin typeface="Arial" charset="0"/>
                <a:ea typeface="+mn-ea"/>
                <a:cs typeface="+mn-cs"/>
              </a:rPr>
              <a:t>and therefore error performance becomes worse.</a:t>
            </a:r>
          </a:p>
          <a:p>
            <a:r>
              <a:rPr lang="en-US" sz="1200" kern="1200" baseline="0" dirty="0" smtClean="0">
                <a:solidFill>
                  <a:schemeClr val="tx1"/>
                </a:solidFill>
                <a:latin typeface="Arial" charset="0"/>
                <a:ea typeface="+mn-ea"/>
                <a:cs typeface="+mn-cs"/>
              </a:rPr>
              <a:t>The optimum values for </a:t>
            </a:r>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TH1, TH2 and TH3 are</a:t>
            </a:r>
          </a:p>
          <a:p>
            <a:r>
              <a:rPr lang="en-US" sz="1200" kern="1200" baseline="0" dirty="0" smtClean="0">
                <a:solidFill>
                  <a:schemeClr val="tx1"/>
                </a:solidFill>
                <a:latin typeface="Arial" charset="0"/>
                <a:ea typeface="+mn-ea"/>
                <a:cs typeface="+mn-cs"/>
              </a:rPr>
              <a:t>obtained by empirical simulations. Maximum number of iterations Imax is 15. For</a:t>
            </a:r>
          </a:p>
          <a:p>
            <a:r>
              <a:rPr lang="en-US" sz="1200" kern="1200" baseline="0" dirty="0" smtClean="0">
                <a:solidFill>
                  <a:schemeClr val="tx1"/>
                </a:solidFill>
                <a:latin typeface="Arial" charset="0"/>
                <a:ea typeface="+mn-ea"/>
                <a:cs typeface="+mn-cs"/>
              </a:rPr>
              <a:t>the 2048-bit 10GBASE-T code using Split-Row Threshold,</a:t>
            </a:r>
          </a:p>
          <a:p>
            <a:r>
              <a:rPr lang="en-US" sz="1200" kern="1200" baseline="0" dirty="0" err="1" smtClean="0">
                <a:solidFill>
                  <a:schemeClr val="tx1"/>
                </a:solidFill>
                <a:latin typeface="Arial" charset="0"/>
                <a:ea typeface="+mn-ea"/>
                <a:cs typeface="+mn-cs"/>
              </a:rPr>
              <a:t>itercheck</a:t>
            </a:r>
            <a:r>
              <a:rPr lang="en-US" sz="1200" kern="1200" baseline="0" dirty="0" smtClean="0">
                <a:solidFill>
                  <a:schemeClr val="tx1"/>
                </a:solidFill>
                <a:latin typeface="Arial" charset="0"/>
                <a:ea typeface="+mn-ea"/>
                <a:cs typeface="+mn-cs"/>
              </a:rPr>
              <a:t> = 6, TH1 = 120, TH2 = 95 and TH3 = 100</a:t>
            </a:r>
          </a:p>
          <a:p>
            <a:r>
              <a:rPr lang="en-US" sz="1200" kern="1200" baseline="0" dirty="0" smtClean="0">
                <a:solidFill>
                  <a:schemeClr val="tx1"/>
                </a:solidFill>
                <a:latin typeface="Arial" charset="0"/>
                <a:ea typeface="+mn-ea"/>
                <a:cs typeface="+mn-cs"/>
              </a:rPr>
              <a:t>result in optimum error performance and average iteration</a:t>
            </a:r>
          </a:p>
          <a:p>
            <a:r>
              <a:rPr lang="en-US" sz="1200" kern="1200" baseline="0" dirty="0" smtClean="0">
                <a:solidFill>
                  <a:schemeClr val="tx1"/>
                </a:solidFill>
                <a:latin typeface="Arial" charset="0"/>
                <a:ea typeface="+mn-ea"/>
                <a:cs typeface="+mn-cs"/>
              </a:rPr>
              <a:t>count. To further illustrate the impact of the threshold value</a:t>
            </a:r>
          </a:p>
          <a:p>
            <a:r>
              <a:rPr lang="en-US" sz="1200" kern="1200" baseline="0" dirty="0" smtClean="0">
                <a:solidFill>
                  <a:schemeClr val="tx1"/>
                </a:solidFill>
                <a:latin typeface="Arial" charset="0"/>
                <a:ea typeface="+mn-ea"/>
                <a:cs typeface="+mn-cs"/>
              </a:rPr>
              <a:t>on error performance, As shown in the figure, for TH1 and TH3</a:t>
            </a:r>
          </a:p>
          <a:p>
            <a:r>
              <a:rPr lang="en-US" sz="1200" kern="1200" baseline="0" dirty="0" smtClean="0">
                <a:solidFill>
                  <a:schemeClr val="tx1"/>
                </a:solidFill>
                <a:latin typeface="Arial" charset="0"/>
                <a:ea typeface="+mn-ea"/>
                <a:cs typeface="+mn-cs"/>
              </a:rPr>
              <a:t>larger than 100, there is no significant improvement on the</a:t>
            </a:r>
          </a:p>
          <a:p>
            <a:r>
              <a:rPr lang="en-US" sz="1200" kern="1200" baseline="0" dirty="0" smtClean="0">
                <a:solidFill>
                  <a:schemeClr val="tx1"/>
                </a:solidFill>
                <a:latin typeface="Arial" charset="0"/>
                <a:ea typeface="+mn-ea"/>
                <a:cs typeface="+mn-cs"/>
              </a:rPr>
              <a:t>BER indicating that the error performance is near to that of original decoding performance. </a:t>
            </a:r>
            <a:endParaRPr lang="en-US" dirty="0"/>
          </a:p>
        </p:txBody>
      </p:sp>
      <p:sp>
        <p:nvSpPr>
          <p:cNvPr id="4" name="Slide Number Placeholder 3"/>
          <p:cNvSpPr>
            <a:spLocks noGrp="1"/>
          </p:cNvSpPr>
          <p:nvPr>
            <p:ph type="sldNum" sz="quarter" idx="10"/>
          </p:nvPr>
        </p:nvSpPr>
        <p:spPr/>
        <p:txBody>
          <a:bodyPr/>
          <a:lstStyle/>
          <a:p>
            <a:fld id="{629DAEA2-2A16-4AF9-85E1-E7039DA8C8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9" name="Rectangle 19"/>
          <p:cNvSpPr>
            <a:spLocks noGrp="1" noChangeArrowheads="1"/>
          </p:cNvSpPr>
          <p:nvPr>
            <p:ph type="ctrTitle"/>
          </p:nvPr>
        </p:nvSpPr>
        <p:spPr>
          <a:xfrm>
            <a:off x="1778000" y="1384300"/>
            <a:ext cx="7188200" cy="2209800"/>
          </a:xfrm>
        </p:spPr>
        <p:txBody>
          <a:bodyPr lIns="91440" rIns="91440" anchor="ctr"/>
          <a:lstStyle>
            <a:lvl1pPr>
              <a:defRPr sz="3600"/>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r>
              <a:rPr lang="en-US"/>
              <a:t>Click to edit Master subtitle style</a:t>
            </a:r>
          </a:p>
        </p:txBody>
      </p:sp>
      <p:sp>
        <p:nvSpPr>
          <p:cNvPr id="4"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EABA17EE-5C96-47D1-B0CA-6478528F76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D84AF3-5C0E-408E-8D6B-57587F03E79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25400"/>
            <a:ext cx="2189163" cy="4895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1300" y="25400"/>
            <a:ext cx="6419850" cy="489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CBF22E5-C11C-4EEE-B6B9-32946F9B42C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3113" y="25400"/>
            <a:ext cx="8229600" cy="542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1300" y="103505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32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32300" y="30543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B18BFFD-E86C-4989-90D1-5E3F36D547F7}"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3113" y="25400"/>
            <a:ext cx="8229600" cy="542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1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32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1300" y="30543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32300" y="30543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81E78EA-EF0E-4F40-8306-73819127E0DD}"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3113" y="25400"/>
            <a:ext cx="8229600" cy="542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41300" y="103505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32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32300" y="30543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3419A3B1-9FFE-468A-8543-24731EA9E8D3}"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3113" y="25400"/>
            <a:ext cx="8229600" cy="542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1300" y="103505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2300" y="103505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652F586-39A4-4433-A67F-8F94D10F37B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73113" y="25400"/>
            <a:ext cx="8229600" cy="542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1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32300" y="103505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1300" y="305435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DDFE1F0-617D-44D7-83B8-265B9DC7B540}"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271845" y="6273115"/>
            <a:ext cx="659027" cy="457200"/>
          </a:xfrm>
          <a:ln/>
        </p:spPr>
        <p:txBody>
          <a:bodyPr/>
          <a:lstStyle>
            <a:lvl1pPr algn="l">
              <a:defRPr/>
            </a:lvl1pPr>
          </a:lstStyle>
          <a:p>
            <a:pPr>
              <a:defRPr/>
            </a:pPr>
            <a:fld id="{108E8C23-00E7-444B-AC9B-6D2504C7DD8F}" type="slidenum">
              <a:rPr lang="en-US" smtClean="0"/>
              <a:pPr>
                <a:defRPr/>
              </a:pPr>
              <a:t>‹#›</a:t>
            </a:fld>
            <a:endParaRPr lang="en-US"/>
          </a:p>
        </p:txBody>
      </p:sp>
      <p:sp>
        <p:nvSpPr>
          <p:cNvPr id="6" name="Rectangle 16"/>
          <p:cNvSpPr>
            <a:spLocks noGrp="1" noChangeArrowheads="1"/>
          </p:cNvSpPr>
          <p:nvPr>
            <p:ph type="dt" sz="half" idx="12"/>
          </p:nvPr>
        </p:nvSpPr>
        <p:spPr>
          <a:xfrm>
            <a:off x="6820930" y="6282894"/>
            <a:ext cx="2133600" cy="476250"/>
          </a:xfrm>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9B338C-98E0-435B-B999-9DA13E0F0D2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1300" y="103505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2300" y="103505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62F52FC-1EF0-4395-A81D-6D9652F1767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5C13E36-1D84-41DA-B89F-8A8B1612FFB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xfrm>
            <a:off x="259497" y="6252516"/>
            <a:ext cx="580768" cy="457200"/>
          </a:xfrm>
          <a:ln/>
        </p:spPr>
        <p:txBody>
          <a:bodyPr/>
          <a:lstStyle>
            <a:lvl1pPr algn="l">
              <a:defRPr/>
            </a:lvl1pPr>
          </a:lstStyle>
          <a:p>
            <a:pPr>
              <a:defRPr/>
            </a:pPr>
            <a:fld id="{2CB10446-9D09-4C01-BE5E-9833E905C045}" type="slidenum">
              <a:rPr lang="en-US" smtClean="0"/>
              <a:pPr>
                <a:defRPr/>
              </a:pPr>
              <a:t>‹#›</a:t>
            </a:fld>
            <a:endParaRPr lang="en-US"/>
          </a:p>
        </p:txBody>
      </p:sp>
      <p:sp>
        <p:nvSpPr>
          <p:cNvPr id="5" name="Rectangle 16"/>
          <p:cNvSpPr>
            <a:spLocks noGrp="1" noChangeArrowheads="1"/>
          </p:cNvSpPr>
          <p:nvPr>
            <p:ph type="dt" sz="half" idx="12"/>
          </p:nvPr>
        </p:nvSpPr>
        <p:spPr>
          <a:xfrm>
            <a:off x="6610865" y="6245823"/>
            <a:ext cx="2133600" cy="476250"/>
          </a:xfrm>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3477CDE-98AD-4590-8CFE-8F136D62BFC2}"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9992F95-3778-415D-922D-6E2D2ADD144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5E49012-F8B8-4885-9C66-6C0ACDD80C5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4099" name="Rectangle 3"/>
          <p:cNvSpPr>
            <a:spLocks noGrp="1" noChangeArrowheads="1"/>
          </p:cNvSpPr>
          <p:nvPr>
            <p:ph type="sldNum" sz="quarter" idx="4"/>
          </p:nvPr>
        </p:nvSpPr>
        <p:spPr bwMode="auto">
          <a:xfrm>
            <a:off x="222421" y="6260758"/>
            <a:ext cx="72904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Black" pitchFamily="34" charset="0"/>
              </a:defRPr>
            </a:lvl1pPr>
          </a:lstStyle>
          <a:p>
            <a:pPr>
              <a:defRPr/>
            </a:pPr>
            <a:fld id="{DB568F87-7E41-4CAF-8365-BF52C7911008}" type="slidenum">
              <a:rPr lang="en-US" smtClean="0"/>
              <a:pPr>
                <a:defRPr/>
              </a:pPr>
              <a:t>‹#›</a:t>
            </a:fld>
            <a:endParaRPr lang="en-US" dirty="0"/>
          </a:p>
        </p:txBody>
      </p:sp>
      <p:sp>
        <p:nvSpPr>
          <p:cNvPr id="27652" name="Rectangle 15"/>
          <p:cNvSpPr>
            <a:spLocks noGrp="1" noChangeArrowheads="1"/>
          </p:cNvSpPr>
          <p:nvPr>
            <p:ph type="body" idx="1"/>
          </p:nvPr>
        </p:nvSpPr>
        <p:spPr bwMode="auto">
          <a:xfrm>
            <a:off x="241300" y="103505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12" name="Rectangle 16"/>
          <p:cNvSpPr>
            <a:spLocks noGrp="1" noChangeArrowheads="1"/>
          </p:cNvSpPr>
          <p:nvPr>
            <p:ph type="dt" sz="half" idx="2"/>
          </p:nvPr>
        </p:nvSpPr>
        <p:spPr bwMode="auto">
          <a:xfrm>
            <a:off x="6474941" y="6245226"/>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13" name="Rectangle 17"/>
          <p:cNvSpPr>
            <a:spLocks noChangeArrowheads="1"/>
          </p:cNvSpPr>
          <p:nvPr/>
        </p:nvSpPr>
        <p:spPr bwMode="auto">
          <a:xfrm>
            <a:off x="0" y="0"/>
            <a:ext cx="9144000" cy="685800"/>
          </a:xfrm>
          <a:prstGeom prst="rect">
            <a:avLst/>
          </a:prstGeom>
          <a:gradFill rotWithShape="0">
            <a:gsLst>
              <a:gs pos="0">
                <a:schemeClr val="hlink">
                  <a:alpha val="75999"/>
                </a:schemeClr>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114" name="Rectangle 18"/>
          <p:cNvSpPr>
            <a:spLocks noChangeArrowheads="1"/>
          </p:cNvSpPr>
          <p:nvPr/>
        </p:nvSpPr>
        <p:spPr bwMode="auto">
          <a:xfrm>
            <a:off x="547688" y="0"/>
            <a:ext cx="139700" cy="138113"/>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4115" name="Rectangle 19"/>
          <p:cNvSpPr>
            <a:spLocks noChangeArrowheads="1"/>
          </p:cNvSpPr>
          <p:nvPr/>
        </p:nvSpPr>
        <p:spPr bwMode="auto">
          <a:xfrm>
            <a:off x="547688" y="134938"/>
            <a:ext cx="139700" cy="1412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4116" name="Rectangle 20"/>
          <p:cNvSpPr>
            <a:spLocks noChangeArrowheads="1"/>
          </p:cNvSpPr>
          <p:nvPr/>
        </p:nvSpPr>
        <p:spPr bwMode="auto">
          <a:xfrm>
            <a:off x="274638" y="274638"/>
            <a:ext cx="136525" cy="138112"/>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4117" name="Rectangle 21"/>
          <p:cNvSpPr>
            <a:spLocks noChangeArrowheads="1"/>
          </p:cNvSpPr>
          <p:nvPr/>
        </p:nvSpPr>
        <p:spPr bwMode="auto">
          <a:xfrm>
            <a:off x="87313" y="136525"/>
            <a:ext cx="141287" cy="138113"/>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118" name="Rectangle 22"/>
          <p:cNvSpPr>
            <a:spLocks noChangeArrowheads="1"/>
          </p:cNvSpPr>
          <p:nvPr/>
        </p:nvSpPr>
        <p:spPr bwMode="auto">
          <a:xfrm>
            <a:off x="409575" y="271463"/>
            <a:ext cx="138113" cy="138112"/>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4119" name="Rectangle 23"/>
          <p:cNvSpPr>
            <a:spLocks noChangeArrowheads="1"/>
          </p:cNvSpPr>
          <p:nvPr/>
        </p:nvSpPr>
        <p:spPr bwMode="auto">
          <a:xfrm>
            <a:off x="274638" y="409575"/>
            <a:ext cx="136525" cy="136525"/>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4120" name="Rectangle 24"/>
          <p:cNvSpPr>
            <a:spLocks noChangeArrowheads="1"/>
          </p:cNvSpPr>
          <p:nvPr/>
        </p:nvSpPr>
        <p:spPr bwMode="auto">
          <a:xfrm>
            <a:off x="409575" y="134938"/>
            <a:ext cx="138113" cy="1412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4121" name="Rectangle 25"/>
          <p:cNvSpPr>
            <a:spLocks noChangeArrowheads="1"/>
          </p:cNvSpPr>
          <p:nvPr/>
        </p:nvSpPr>
        <p:spPr bwMode="auto">
          <a:xfrm>
            <a:off x="133350" y="533400"/>
            <a:ext cx="136525" cy="136525"/>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4122" name="Rectangle 26"/>
          <p:cNvSpPr>
            <a:spLocks noChangeArrowheads="1"/>
          </p:cNvSpPr>
          <p:nvPr/>
        </p:nvSpPr>
        <p:spPr bwMode="auto">
          <a:xfrm>
            <a:off x="133350" y="395288"/>
            <a:ext cx="136525" cy="138112"/>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27664" name="Rectangle 14"/>
          <p:cNvSpPr>
            <a:spLocks noGrp="1" noChangeArrowheads="1"/>
          </p:cNvSpPr>
          <p:nvPr>
            <p:ph type="title"/>
          </p:nvPr>
        </p:nvSpPr>
        <p:spPr bwMode="auto">
          <a:xfrm>
            <a:off x="773113" y="25400"/>
            <a:ext cx="8229600" cy="5429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br>
              <a:rPr lang="en-US" smtClean="0"/>
            </a:br>
            <a:endParaRPr lang="en-US" smtClean="0"/>
          </a:p>
        </p:txBody>
      </p:sp>
    </p:spTree>
  </p:cSld>
  <p:clrMap bg1="lt1" tx1="dk1" bg2="lt2" tx2="dk2" accent1="accent1" accent2="accent2" accent3="accent3" accent4="accent4" accent5="accent5" accent6="accent6" hlink="hlink" folHlink="folHlink"/>
  <p:sldLayoutIdLst>
    <p:sldLayoutId id="2147483699"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457200" algn="l" rtl="0" fontAlgn="base">
        <a:spcBef>
          <a:spcPct val="0"/>
        </a:spcBef>
        <a:spcAft>
          <a:spcPct val="0"/>
        </a:spcAft>
        <a:defRPr sz="3000">
          <a:solidFill>
            <a:schemeClr val="tx1"/>
          </a:solidFill>
          <a:latin typeface="Arial" charset="0"/>
        </a:defRPr>
      </a:lvl6pPr>
      <a:lvl7pPr marL="914400" algn="l" rtl="0" fontAlgn="base">
        <a:spcBef>
          <a:spcPct val="0"/>
        </a:spcBef>
        <a:spcAft>
          <a:spcPct val="0"/>
        </a:spcAft>
        <a:defRPr sz="3000">
          <a:solidFill>
            <a:schemeClr val="tx1"/>
          </a:solidFill>
          <a:latin typeface="Arial" charset="0"/>
        </a:defRPr>
      </a:lvl7pPr>
      <a:lvl8pPr marL="1371600" algn="l" rtl="0" fontAlgn="base">
        <a:spcBef>
          <a:spcPct val="0"/>
        </a:spcBef>
        <a:spcAft>
          <a:spcPct val="0"/>
        </a:spcAft>
        <a:defRPr sz="3000">
          <a:solidFill>
            <a:schemeClr val="tx1"/>
          </a:solidFill>
          <a:latin typeface="Arial" charset="0"/>
        </a:defRPr>
      </a:lvl8pPr>
      <a:lvl9pPr marL="1828800" algn="l" rtl="0" fontAlgn="base">
        <a:spcBef>
          <a:spcPct val="0"/>
        </a:spcBef>
        <a:spcAft>
          <a:spcPct val="0"/>
        </a:spcAft>
        <a:defRPr sz="30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33.png"/><Relationship Id="rId12"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34.png"/><Relationship Id="rId5" Type="http://schemas.openxmlformats.org/officeDocument/2006/relationships/oleObject" Target="../embeddings/oleObject14.bin"/><Relationship Id="rId10" Type="http://schemas.openxmlformats.org/officeDocument/2006/relationships/oleObject" Target="../embeddings/oleObject18.bin"/><Relationship Id="rId4" Type="http://schemas.openxmlformats.org/officeDocument/2006/relationships/oleObject" Target="../embeddings/oleObject13.bin"/><Relationship Id="rId9" Type="http://schemas.openxmlformats.org/officeDocument/2006/relationships/oleObject" Target="../embeddings/oleObject17.bin"/><Relationship Id="rId1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9.bin"/><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550863" y="1676400"/>
            <a:ext cx="8132762" cy="2578100"/>
          </a:xfrm>
          <a:prstGeom prst="rect">
            <a:avLst/>
          </a:prstGeom>
          <a:noFill/>
          <a:ln w="9525">
            <a:noFill/>
            <a:miter lim="800000"/>
            <a:headEnd/>
            <a:tailEnd/>
          </a:ln>
        </p:spPr>
        <p:txBody>
          <a:bodyPr lIns="45720" rIns="45720" anchor="ctr"/>
          <a:lstStyle/>
          <a:p>
            <a:pPr algn="ctr"/>
            <a:endParaRPr lang="en-US" b="1"/>
          </a:p>
        </p:txBody>
      </p:sp>
      <p:sp>
        <p:nvSpPr>
          <p:cNvPr id="5" name="Rectangle 5"/>
          <p:cNvSpPr>
            <a:spLocks noChangeArrowheads="1"/>
          </p:cNvSpPr>
          <p:nvPr/>
        </p:nvSpPr>
        <p:spPr bwMode="auto">
          <a:xfrm>
            <a:off x="550863" y="1676400"/>
            <a:ext cx="8132762" cy="2578100"/>
          </a:xfrm>
          <a:prstGeom prst="rect">
            <a:avLst/>
          </a:prstGeom>
          <a:noFill/>
          <a:ln w="9525">
            <a:noFill/>
            <a:miter lim="800000"/>
            <a:headEnd/>
            <a:tailEnd/>
          </a:ln>
        </p:spPr>
        <p:txBody>
          <a:bodyPr lIns="45720" rIns="45720" anchor="ctr"/>
          <a:lstStyle/>
          <a:p>
            <a:pPr algn="ctr"/>
            <a:endParaRPr lang="en-US" b="1"/>
          </a:p>
        </p:txBody>
      </p:sp>
      <p:sp>
        <p:nvSpPr>
          <p:cNvPr id="6" name="Rectangle 7"/>
          <p:cNvSpPr>
            <a:spLocks noChangeArrowheads="1"/>
          </p:cNvSpPr>
          <p:nvPr/>
        </p:nvSpPr>
        <p:spPr bwMode="auto">
          <a:xfrm>
            <a:off x="998219" y="3857625"/>
            <a:ext cx="7200902" cy="1228725"/>
          </a:xfrm>
          <a:prstGeom prst="rect">
            <a:avLst/>
          </a:prstGeom>
          <a:noFill/>
          <a:ln w="9525">
            <a:noFill/>
            <a:miter lim="800000"/>
            <a:headEnd/>
            <a:tailEnd/>
          </a:ln>
        </p:spPr>
        <p:txBody>
          <a:bodyPr/>
          <a:lstStyle/>
          <a:p>
            <a:pPr algn="ctr">
              <a:lnSpc>
                <a:spcPct val="90000"/>
              </a:lnSpc>
              <a:spcBef>
                <a:spcPct val="20000"/>
              </a:spcBef>
              <a:buClr>
                <a:schemeClr val="bg2"/>
              </a:buClr>
              <a:buSzPct val="75000"/>
              <a:buFont typeface="Wingdings" pitchFamily="2" charset="2"/>
              <a:buNone/>
            </a:pPr>
            <a:r>
              <a:rPr lang="en-US" sz="2500" dirty="0" err="1"/>
              <a:t>Tinoosh</a:t>
            </a:r>
            <a:r>
              <a:rPr lang="en-US" sz="2500" dirty="0"/>
              <a:t> </a:t>
            </a:r>
            <a:r>
              <a:rPr lang="en-US" sz="2500" dirty="0" smtClean="0"/>
              <a:t>Mohsenin</a:t>
            </a:r>
            <a:r>
              <a:rPr lang="en-US" sz="2500" baseline="30000" dirty="0" smtClean="0"/>
              <a:t>2</a:t>
            </a:r>
            <a:r>
              <a:rPr lang="en-US" sz="2500" dirty="0" smtClean="0"/>
              <a:t>, </a:t>
            </a:r>
            <a:r>
              <a:rPr lang="en-US" sz="2500" dirty="0" err="1" smtClean="0"/>
              <a:t>Houshmand</a:t>
            </a:r>
            <a:r>
              <a:rPr lang="en-US" sz="2500" dirty="0" smtClean="0"/>
              <a:t> </a:t>
            </a:r>
            <a:r>
              <a:rPr lang="en-US" sz="2500" dirty="0" smtClean="0"/>
              <a:t>Shirani-mehr</a:t>
            </a:r>
            <a:r>
              <a:rPr lang="en-US" sz="2500" baseline="30000" dirty="0" smtClean="0"/>
              <a:t>1</a:t>
            </a:r>
            <a:r>
              <a:rPr lang="en-US" sz="2500" dirty="0" smtClean="0"/>
              <a:t>, </a:t>
            </a:r>
            <a:r>
              <a:rPr lang="en-US" sz="2500" dirty="0" smtClean="0"/>
              <a:t>Bevan </a:t>
            </a:r>
            <a:r>
              <a:rPr lang="en-US" sz="2500" dirty="0" smtClean="0"/>
              <a:t>Baas</a:t>
            </a:r>
            <a:r>
              <a:rPr lang="en-US" sz="2500" baseline="30000" dirty="0" smtClean="0"/>
              <a:t>1</a:t>
            </a:r>
            <a:endParaRPr lang="en-US" sz="2500" baseline="30000" dirty="0"/>
          </a:p>
          <a:p>
            <a:pPr algn="ctr">
              <a:lnSpc>
                <a:spcPct val="90000"/>
              </a:lnSpc>
              <a:spcBef>
                <a:spcPct val="20000"/>
              </a:spcBef>
              <a:buClr>
                <a:schemeClr val="bg2"/>
              </a:buClr>
              <a:buSzPct val="75000"/>
            </a:pPr>
            <a:endParaRPr lang="en-US" altLang="zh-CN" sz="2500" dirty="0" smtClean="0">
              <a:ea typeface="宋体" pitchFamily="48" charset="-122"/>
            </a:endParaRPr>
          </a:p>
          <a:p>
            <a:pPr algn="ctr">
              <a:lnSpc>
                <a:spcPct val="90000"/>
              </a:lnSpc>
              <a:spcBef>
                <a:spcPct val="20000"/>
              </a:spcBef>
              <a:buClr>
                <a:schemeClr val="bg2"/>
              </a:buClr>
              <a:buSzPct val="75000"/>
              <a:buFont typeface="Wingdings" pitchFamily="2" charset="2"/>
              <a:buNone/>
            </a:pPr>
            <a:r>
              <a:rPr lang="en-US" altLang="zh-CN" sz="2500" baseline="30000" dirty="0" smtClean="0">
                <a:ea typeface="宋体" pitchFamily="48" charset="-122"/>
              </a:rPr>
              <a:t>1</a:t>
            </a:r>
            <a:r>
              <a:rPr lang="en-US" altLang="zh-CN" sz="2500" dirty="0" smtClean="0">
                <a:ea typeface="宋体" pitchFamily="48" charset="-122"/>
              </a:rPr>
              <a:t>University </a:t>
            </a:r>
            <a:r>
              <a:rPr lang="en-US" altLang="zh-CN" sz="2500" dirty="0">
                <a:ea typeface="宋体" pitchFamily="48" charset="-122"/>
              </a:rPr>
              <a:t>of California, </a:t>
            </a:r>
            <a:r>
              <a:rPr lang="en-US" altLang="zh-CN" sz="2500" dirty="0" smtClean="0">
                <a:ea typeface="宋体" pitchFamily="48" charset="-122"/>
              </a:rPr>
              <a:t>Davis</a:t>
            </a:r>
          </a:p>
          <a:p>
            <a:pPr algn="ctr">
              <a:lnSpc>
                <a:spcPct val="90000"/>
              </a:lnSpc>
              <a:spcBef>
                <a:spcPct val="20000"/>
              </a:spcBef>
              <a:buClr>
                <a:schemeClr val="bg2"/>
              </a:buClr>
              <a:buSzPct val="75000"/>
              <a:buFont typeface="Wingdings" pitchFamily="2" charset="2"/>
              <a:buNone/>
            </a:pPr>
            <a:r>
              <a:rPr lang="en-US" sz="2500" baseline="30000" dirty="0" smtClean="0">
                <a:ea typeface="宋体" pitchFamily="48" charset="-122"/>
              </a:rPr>
              <a:t>2</a:t>
            </a:r>
            <a:r>
              <a:rPr lang="en-US" sz="2500" dirty="0" smtClean="0">
                <a:ea typeface="宋体" pitchFamily="48" charset="-122"/>
              </a:rPr>
              <a:t>University </a:t>
            </a:r>
            <a:r>
              <a:rPr lang="en-US" sz="2500" dirty="0" smtClean="0">
                <a:ea typeface="宋体" pitchFamily="48" charset="-122"/>
              </a:rPr>
              <a:t>of Maryland Baltimore County</a:t>
            </a:r>
            <a:endParaRPr lang="en-US" altLang="zh-CN" sz="2500" dirty="0" smtClean="0">
              <a:ea typeface="宋体" pitchFamily="48" charset="-122"/>
            </a:endParaRPr>
          </a:p>
        </p:txBody>
      </p:sp>
      <p:sp>
        <p:nvSpPr>
          <p:cNvPr id="7" name="Rectangle 9"/>
          <p:cNvSpPr>
            <a:spLocks noChangeArrowheads="1"/>
          </p:cNvSpPr>
          <p:nvPr/>
        </p:nvSpPr>
        <p:spPr bwMode="auto">
          <a:xfrm>
            <a:off x="114300" y="1231900"/>
            <a:ext cx="8877300" cy="2578100"/>
          </a:xfrm>
          <a:prstGeom prst="rect">
            <a:avLst/>
          </a:prstGeom>
          <a:noFill/>
          <a:ln w="9525">
            <a:noFill/>
            <a:miter lim="800000"/>
            <a:headEnd/>
            <a:tailEnd/>
          </a:ln>
        </p:spPr>
        <p:txBody>
          <a:bodyPr lIns="45720" rIns="45720" anchor="ctr"/>
          <a:lstStyle/>
          <a:p>
            <a:pPr algn="ctr"/>
            <a:r>
              <a:rPr lang="en-US" sz="2800" dirty="0" smtClean="0"/>
              <a:t>Low Power LDPC Decoder with Efficient</a:t>
            </a:r>
          </a:p>
          <a:p>
            <a:pPr algn="ctr"/>
            <a:r>
              <a:rPr lang="en-US" sz="2800" dirty="0" smtClean="0"/>
              <a:t>Stopping Scheme for </a:t>
            </a:r>
            <a:r>
              <a:rPr lang="en-US" sz="2800" dirty="0" err="1" smtClean="0"/>
              <a:t>Undecodable</a:t>
            </a:r>
            <a:r>
              <a:rPr lang="en-US" sz="2800" dirty="0" smtClean="0"/>
              <a:t> Blocks</a:t>
            </a:r>
            <a:endParaRPr lang="en-US" sz="2800" b="1" dirty="0"/>
          </a:p>
        </p:txBody>
      </p:sp>
      <p:sp>
        <p:nvSpPr>
          <p:cNvPr id="9" name="Slide Number Placeholder 8"/>
          <p:cNvSpPr>
            <a:spLocks noGrp="1"/>
          </p:cNvSpPr>
          <p:nvPr>
            <p:ph type="sldNum" sz="quarter" idx="11"/>
          </p:nvPr>
        </p:nvSpPr>
        <p:spPr/>
        <p:txBody>
          <a:bodyPr/>
          <a:lstStyle/>
          <a:p>
            <a:pPr>
              <a:defRPr/>
            </a:pPr>
            <a:fld id="{108E8C23-00E7-444B-AC9B-6D2504C7DD8F}" type="slidenum">
              <a:rPr lang="en-US" smtClean="0"/>
              <a:pPr>
                <a:defRPr/>
              </a:pPr>
              <a:t>1</a:t>
            </a:fld>
            <a:endParaRPr lang="en-US"/>
          </a:p>
        </p:txBody>
      </p:sp>
    </p:spTree>
  </p:cSld>
  <p:clrMapOvr>
    <a:masterClrMapping/>
  </p:clrMapOvr>
  <p:transition advTm="243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smtClean="0"/>
              <a:t>Outline</a:t>
            </a:r>
          </a:p>
        </p:txBody>
      </p:sp>
      <p:sp>
        <p:nvSpPr>
          <p:cNvPr id="38915" name="Rectangle 3"/>
          <p:cNvSpPr>
            <a:spLocks noGrp="1" noChangeArrowheads="1"/>
          </p:cNvSpPr>
          <p:nvPr>
            <p:ph type="body" idx="1"/>
          </p:nvPr>
        </p:nvSpPr>
        <p:spPr>
          <a:xfrm>
            <a:off x="241300" y="1035050"/>
            <a:ext cx="8709025" cy="3886200"/>
          </a:xfrm>
        </p:spPr>
        <p:txBody>
          <a:bodyPr/>
          <a:lstStyle/>
          <a:p>
            <a:pPr eaLnBrk="1" hangingPunct="1">
              <a:defRPr/>
            </a:pPr>
            <a:r>
              <a:rPr lang="en-US" dirty="0" smtClean="0"/>
              <a:t>Iterative LDPC Decoding</a:t>
            </a:r>
          </a:p>
          <a:p>
            <a:pPr eaLnBrk="1" hangingPunct="1">
              <a:defRPr/>
            </a:pPr>
            <a:r>
              <a:rPr lang="en-US" dirty="0" smtClean="0"/>
              <a:t>Termination Scheme for </a:t>
            </a:r>
            <a:r>
              <a:rPr lang="en-US" dirty="0" err="1" smtClean="0"/>
              <a:t>Undecodable</a:t>
            </a:r>
            <a:r>
              <a:rPr lang="en-US" dirty="0" smtClean="0"/>
              <a:t> Blocks</a:t>
            </a:r>
          </a:p>
          <a:p>
            <a:pPr eaLnBrk="1" hangingPunct="1">
              <a:defRPr/>
            </a:pPr>
            <a:r>
              <a:rPr lang="en-US" b="1" dirty="0" smtClean="0">
                <a:solidFill>
                  <a:schemeClr val="bg2">
                    <a:lumMod val="60000"/>
                    <a:lumOff val="40000"/>
                  </a:schemeClr>
                </a:solidFill>
              </a:rPr>
              <a:t>Split-Row Threshold Decoding</a:t>
            </a:r>
          </a:p>
          <a:p>
            <a:pPr marL="342900" lvl="1" indent="-342900" eaLnBrk="1" hangingPunct="1">
              <a:defRPr/>
            </a:pPr>
            <a:r>
              <a:rPr lang="en-US" sz="2600" dirty="0" smtClean="0"/>
              <a:t>Decoder Implementations and Results</a:t>
            </a:r>
          </a:p>
          <a:p>
            <a:pPr eaLnBrk="1" hangingPunct="1"/>
            <a:r>
              <a:rPr lang="en-US" dirty="0" smtClean="0"/>
              <a:t>Conclusion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sz="quarter"/>
          </p:nvPr>
        </p:nvSpPr>
        <p:spPr/>
        <p:txBody>
          <a:bodyPr/>
          <a:lstStyle/>
          <a:p>
            <a:pPr eaLnBrk="1" hangingPunct="1"/>
            <a:r>
              <a:rPr lang="en-US" sz="2800" dirty="0" err="1" smtClean="0"/>
              <a:t>MinSum</a:t>
            </a:r>
            <a:r>
              <a:rPr lang="en-US" sz="2800" dirty="0" smtClean="0"/>
              <a:t> vs. Split-Row Threshold Decoding</a:t>
            </a:r>
          </a:p>
        </p:txBody>
      </p:sp>
      <p:sp>
        <p:nvSpPr>
          <p:cNvPr id="6150" name="Text Box 3"/>
          <p:cNvSpPr txBox="1">
            <a:spLocks noChangeArrowheads="1"/>
          </p:cNvSpPr>
          <p:nvPr/>
        </p:nvSpPr>
        <p:spPr bwMode="auto">
          <a:xfrm>
            <a:off x="179388" y="718820"/>
            <a:ext cx="1778000" cy="646331"/>
          </a:xfrm>
          <a:prstGeom prst="rect">
            <a:avLst/>
          </a:prstGeom>
          <a:noFill/>
          <a:ln w="9525">
            <a:noFill/>
            <a:miter lim="800000"/>
            <a:headEnd/>
            <a:tailEnd/>
          </a:ln>
        </p:spPr>
        <p:txBody>
          <a:bodyPr>
            <a:spAutoFit/>
          </a:bodyPr>
          <a:lstStyle/>
          <a:p>
            <a:pPr>
              <a:spcBef>
                <a:spcPct val="50000"/>
              </a:spcBef>
            </a:pPr>
            <a:r>
              <a:rPr lang="en-US" sz="1800" dirty="0" err="1" smtClean="0">
                <a:cs typeface="Arial" charset="0"/>
              </a:rPr>
              <a:t>MinSum</a:t>
            </a:r>
            <a:r>
              <a:rPr lang="en-US" sz="1800" dirty="0" smtClean="0">
                <a:cs typeface="Arial" charset="0"/>
              </a:rPr>
              <a:t> </a:t>
            </a:r>
            <a:r>
              <a:rPr lang="en-US" sz="1800" dirty="0">
                <a:cs typeface="Arial" charset="0"/>
              </a:rPr>
              <a:t>decoding</a:t>
            </a:r>
          </a:p>
        </p:txBody>
      </p:sp>
      <p:sp>
        <p:nvSpPr>
          <p:cNvPr id="6151" name="Line 4"/>
          <p:cNvSpPr>
            <a:spLocks noChangeShapeType="1"/>
          </p:cNvSpPr>
          <p:nvPr/>
        </p:nvSpPr>
        <p:spPr bwMode="auto">
          <a:xfrm>
            <a:off x="451698" y="3229928"/>
            <a:ext cx="8226425" cy="0"/>
          </a:xfrm>
          <a:prstGeom prst="line">
            <a:avLst/>
          </a:prstGeom>
          <a:noFill/>
          <a:ln w="38100">
            <a:solidFill>
              <a:schemeClr val="tx1"/>
            </a:solidFill>
            <a:round/>
            <a:headEnd/>
            <a:tailEnd/>
          </a:ln>
        </p:spPr>
        <p:txBody>
          <a:bodyPr/>
          <a:lstStyle/>
          <a:p>
            <a:endParaRPr lang="en-US"/>
          </a:p>
        </p:txBody>
      </p:sp>
      <p:sp>
        <p:nvSpPr>
          <p:cNvPr id="6152" name="Text Box 5"/>
          <p:cNvSpPr txBox="1">
            <a:spLocks noChangeArrowheads="1"/>
          </p:cNvSpPr>
          <p:nvPr/>
        </p:nvSpPr>
        <p:spPr bwMode="auto">
          <a:xfrm>
            <a:off x="206374" y="3277553"/>
            <a:ext cx="2795905" cy="646331"/>
          </a:xfrm>
          <a:prstGeom prst="rect">
            <a:avLst/>
          </a:prstGeom>
          <a:noFill/>
          <a:ln w="9525">
            <a:noFill/>
            <a:miter lim="800000"/>
            <a:headEnd/>
            <a:tailEnd/>
          </a:ln>
        </p:spPr>
        <p:txBody>
          <a:bodyPr wrap="square">
            <a:spAutoFit/>
          </a:bodyPr>
          <a:lstStyle/>
          <a:p>
            <a:pPr>
              <a:spcBef>
                <a:spcPct val="50000"/>
              </a:spcBef>
            </a:pPr>
            <a:r>
              <a:rPr lang="en-US" sz="1800" dirty="0" smtClean="0">
                <a:cs typeface="Arial" charset="0"/>
              </a:rPr>
              <a:t>Split-Row Threshold </a:t>
            </a:r>
            <a:r>
              <a:rPr lang="en-US" sz="1800" dirty="0">
                <a:cs typeface="Arial" charset="0"/>
              </a:rPr>
              <a:t>decoding</a:t>
            </a:r>
          </a:p>
        </p:txBody>
      </p:sp>
      <p:graphicFrame>
        <p:nvGraphicFramePr>
          <p:cNvPr id="6146" name="Object 6"/>
          <p:cNvGraphicFramePr>
            <a:graphicFrameLocks noGrp="1" noChangeAspect="1"/>
          </p:cNvGraphicFramePr>
          <p:nvPr>
            <p:ph sz="quarter" idx="2"/>
          </p:nvPr>
        </p:nvGraphicFramePr>
        <p:xfrm>
          <a:off x="4921250" y="699770"/>
          <a:ext cx="3260725" cy="2408238"/>
        </p:xfrm>
        <a:graphic>
          <a:graphicData uri="http://schemas.openxmlformats.org/presentationml/2006/ole">
            <p:oleObj spid="_x0000_s207874" name="Visio" r:id="rId4" imgW="3095111" imgH="2285842" progId="Visio.Drawing.11">
              <p:embed/>
            </p:oleObj>
          </a:graphicData>
        </a:graphic>
      </p:graphicFrame>
      <p:sp>
        <p:nvSpPr>
          <p:cNvPr id="6153" name="Text Box 7"/>
          <p:cNvSpPr txBox="1">
            <a:spLocks noChangeArrowheads="1"/>
          </p:cNvSpPr>
          <p:nvPr/>
        </p:nvSpPr>
        <p:spPr bwMode="auto">
          <a:xfrm>
            <a:off x="3626117" y="4581860"/>
            <a:ext cx="1643062" cy="825500"/>
          </a:xfrm>
          <a:prstGeom prst="rect">
            <a:avLst/>
          </a:prstGeom>
          <a:noFill/>
          <a:ln w="9525">
            <a:noFill/>
            <a:miter lim="800000"/>
            <a:headEnd/>
            <a:tailEnd/>
          </a:ln>
        </p:spPr>
        <p:txBody>
          <a:bodyPr lIns="0" rIns="0">
            <a:spAutoFit/>
          </a:bodyPr>
          <a:lstStyle/>
          <a:p>
            <a:pPr algn="ctr"/>
            <a:r>
              <a:rPr lang="en-US" sz="1600" b="1">
                <a:solidFill>
                  <a:srgbClr val="0066FF"/>
                </a:solidFill>
                <a:cs typeface="Arial" charset="0"/>
              </a:rPr>
              <a:t>reduction</a:t>
            </a:r>
          </a:p>
          <a:p>
            <a:pPr algn="ctr"/>
            <a:r>
              <a:rPr lang="en-US" sz="1600" b="1">
                <a:solidFill>
                  <a:srgbClr val="0066FF"/>
                </a:solidFill>
                <a:cs typeface="Arial" charset="0"/>
              </a:rPr>
              <a:t>of input wires to check processor</a:t>
            </a:r>
          </a:p>
        </p:txBody>
      </p:sp>
      <p:sp>
        <p:nvSpPr>
          <p:cNvPr id="6154" name="Text Box 8"/>
          <p:cNvSpPr txBox="1">
            <a:spLocks noChangeArrowheads="1"/>
          </p:cNvSpPr>
          <p:nvPr/>
        </p:nvSpPr>
        <p:spPr bwMode="auto">
          <a:xfrm>
            <a:off x="7510463" y="4287203"/>
            <a:ext cx="1509712" cy="825500"/>
          </a:xfrm>
          <a:prstGeom prst="rect">
            <a:avLst/>
          </a:prstGeom>
          <a:noFill/>
          <a:ln w="9525">
            <a:noFill/>
            <a:miter lim="800000"/>
            <a:headEnd/>
            <a:tailEnd/>
          </a:ln>
        </p:spPr>
        <p:txBody>
          <a:bodyPr lIns="0" rIns="0">
            <a:spAutoFit/>
          </a:bodyPr>
          <a:lstStyle/>
          <a:p>
            <a:pPr algn="ctr"/>
            <a:r>
              <a:rPr lang="en-US" sz="1600" b="1" dirty="0">
                <a:solidFill>
                  <a:srgbClr val="0066FF"/>
                </a:solidFill>
                <a:cs typeface="Arial" charset="0"/>
              </a:rPr>
              <a:t>reduction</a:t>
            </a:r>
          </a:p>
          <a:p>
            <a:pPr algn="ctr"/>
            <a:r>
              <a:rPr lang="en-US" sz="1600" b="1" dirty="0">
                <a:solidFill>
                  <a:srgbClr val="0066FF"/>
                </a:solidFill>
                <a:cs typeface="Arial" charset="0"/>
              </a:rPr>
              <a:t>of check processor area</a:t>
            </a:r>
          </a:p>
        </p:txBody>
      </p:sp>
      <p:grpSp>
        <p:nvGrpSpPr>
          <p:cNvPr id="2" name="Group 9"/>
          <p:cNvGrpSpPr>
            <a:grpSpLocks/>
          </p:cNvGrpSpPr>
          <p:nvPr/>
        </p:nvGrpSpPr>
        <p:grpSpPr bwMode="auto">
          <a:xfrm>
            <a:off x="4664075" y="3523615"/>
            <a:ext cx="3582988" cy="2906712"/>
            <a:chOff x="2938" y="2309"/>
            <a:chExt cx="2257" cy="1831"/>
          </a:xfrm>
        </p:grpSpPr>
        <p:sp>
          <p:nvSpPr>
            <p:cNvPr id="6157" name="Oval 11"/>
            <p:cNvSpPr>
              <a:spLocks noChangeArrowheads="1"/>
            </p:cNvSpPr>
            <p:nvPr/>
          </p:nvSpPr>
          <p:spPr bwMode="auto">
            <a:xfrm>
              <a:off x="4144" y="3472"/>
              <a:ext cx="612" cy="282"/>
            </a:xfrm>
            <a:prstGeom prst="ellipse">
              <a:avLst/>
            </a:prstGeom>
            <a:noFill/>
            <a:ln w="57150">
              <a:solidFill>
                <a:srgbClr val="0066FF"/>
              </a:solidFill>
              <a:prstDash val="sysDot"/>
              <a:round/>
              <a:headEnd/>
              <a:tailEnd/>
            </a:ln>
          </p:spPr>
          <p:txBody>
            <a:bodyPr wrap="none" anchor="ctr"/>
            <a:lstStyle/>
            <a:p>
              <a:endParaRPr lang="en-US"/>
            </a:p>
          </p:txBody>
        </p:sp>
        <p:sp>
          <p:nvSpPr>
            <p:cNvPr id="6158" name="Line 12"/>
            <p:cNvSpPr>
              <a:spLocks noChangeShapeType="1"/>
            </p:cNvSpPr>
            <p:nvPr/>
          </p:nvSpPr>
          <p:spPr bwMode="auto">
            <a:xfrm>
              <a:off x="2938" y="3450"/>
              <a:ext cx="252" cy="322"/>
            </a:xfrm>
            <a:prstGeom prst="line">
              <a:avLst/>
            </a:prstGeom>
            <a:noFill/>
            <a:ln w="38100">
              <a:solidFill>
                <a:srgbClr val="0066FF"/>
              </a:solidFill>
              <a:round/>
              <a:headEnd/>
              <a:tailEnd type="triangle" w="med" len="med"/>
            </a:ln>
          </p:spPr>
          <p:txBody>
            <a:bodyPr/>
            <a:lstStyle/>
            <a:p>
              <a:endParaRPr lang="en-US"/>
            </a:p>
          </p:txBody>
        </p:sp>
        <p:sp>
          <p:nvSpPr>
            <p:cNvPr id="6159" name="Line 13"/>
            <p:cNvSpPr>
              <a:spLocks noChangeShapeType="1"/>
            </p:cNvSpPr>
            <p:nvPr/>
          </p:nvSpPr>
          <p:spPr bwMode="auto">
            <a:xfrm flipH="1">
              <a:off x="4750" y="3284"/>
              <a:ext cx="188" cy="230"/>
            </a:xfrm>
            <a:prstGeom prst="line">
              <a:avLst/>
            </a:prstGeom>
            <a:noFill/>
            <a:ln w="38100">
              <a:solidFill>
                <a:srgbClr val="0066FF"/>
              </a:solidFill>
              <a:round/>
              <a:headEnd/>
              <a:tailEnd type="triangle" w="med" len="med"/>
            </a:ln>
          </p:spPr>
          <p:txBody>
            <a:bodyPr/>
            <a:lstStyle/>
            <a:p>
              <a:endParaRPr lang="en-US"/>
            </a:p>
          </p:txBody>
        </p:sp>
        <p:sp>
          <p:nvSpPr>
            <p:cNvPr id="6160" name="Oval 14"/>
            <p:cNvSpPr>
              <a:spLocks noChangeArrowheads="1"/>
            </p:cNvSpPr>
            <p:nvPr/>
          </p:nvSpPr>
          <p:spPr bwMode="auto">
            <a:xfrm>
              <a:off x="3536" y="2316"/>
              <a:ext cx="98" cy="108"/>
            </a:xfrm>
            <a:prstGeom prst="ellipse">
              <a:avLst/>
            </a:prstGeom>
            <a:noFill/>
            <a:ln w="9525">
              <a:solidFill>
                <a:srgbClr val="FF0000"/>
              </a:solidFill>
              <a:round/>
              <a:headEnd/>
              <a:tailEnd/>
            </a:ln>
          </p:spPr>
          <p:txBody>
            <a:bodyPr wrap="none" anchor="ctr"/>
            <a:lstStyle/>
            <a:p>
              <a:endParaRPr lang="en-US"/>
            </a:p>
          </p:txBody>
        </p:sp>
        <p:sp>
          <p:nvSpPr>
            <p:cNvPr id="6161" name="Oval 15"/>
            <p:cNvSpPr>
              <a:spLocks noChangeArrowheads="1"/>
            </p:cNvSpPr>
            <p:nvPr/>
          </p:nvSpPr>
          <p:spPr bwMode="auto">
            <a:xfrm>
              <a:off x="3785" y="2316"/>
              <a:ext cx="98" cy="108"/>
            </a:xfrm>
            <a:prstGeom prst="ellipse">
              <a:avLst/>
            </a:prstGeom>
            <a:noFill/>
            <a:ln w="9525">
              <a:solidFill>
                <a:srgbClr val="FF0000"/>
              </a:solidFill>
              <a:round/>
              <a:headEnd/>
              <a:tailEnd/>
            </a:ln>
          </p:spPr>
          <p:txBody>
            <a:bodyPr wrap="none" anchor="ctr"/>
            <a:lstStyle/>
            <a:p>
              <a:endParaRPr lang="en-US"/>
            </a:p>
          </p:txBody>
        </p:sp>
        <p:sp>
          <p:nvSpPr>
            <p:cNvPr id="6162" name="Oval 16"/>
            <p:cNvSpPr>
              <a:spLocks noChangeArrowheads="1"/>
            </p:cNvSpPr>
            <p:nvPr/>
          </p:nvSpPr>
          <p:spPr bwMode="auto">
            <a:xfrm>
              <a:off x="4130" y="2316"/>
              <a:ext cx="98" cy="108"/>
            </a:xfrm>
            <a:prstGeom prst="ellipse">
              <a:avLst/>
            </a:prstGeom>
            <a:noFill/>
            <a:ln w="9525">
              <a:solidFill>
                <a:srgbClr val="FF0000"/>
              </a:solidFill>
              <a:round/>
              <a:headEnd/>
              <a:tailEnd/>
            </a:ln>
          </p:spPr>
          <p:txBody>
            <a:bodyPr wrap="none" anchor="ctr"/>
            <a:lstStyle/>
            <a:p>
              <a:endParaRPr lang="en-US"/>
            </a:p>
          </p:txBody>
        </p:sp>
        <p:sp>
          <p:nvSpPr>
            <p:cNvPr id="6163" name="Oval 17"/>
            <p:cNvSpPr>
              <a:spLocks noChangeArrowheads="1"/>
            </p:cNvSpPr>
            <p:nvPr/>
          </p:nvSpPr>
          <p:spPr bwMode="auto">
            <a:xfrm>
              <a:off x="4385" y="2316"/>
              <a:ext cx="98" cy="108"/>
            </a:xfrm>
            <a:prstGeom prst="ellipse">
              <a:avLst/>
            </a:prstGeom>
            <a:noFill/>
            <a:ln w="9525">
              <a:solidFill>
                <a:srgbClr val="FF0000"/>
              </a:solidFill>
              <a:round/>
              <a:headEnd/>
              <a:tailEnd/>
            </a:ln>
          </p:spPr>
          <p:txBody>
            <a:bodyPr wrap="none" anchor="ctr"/>
            <a:lstStyle/>
            <a:p>
              <a:endParaRPr lang="en-US"/>
            </a:p>
          </p:txBody>
        </p:sp>
        <p:sp>
          <p:nvSpPr>
            <p:cNvPr id="6164" name="AutoShape 18"/>
            <p:cNvSpPr>
              <a:spLocks noChangeAspect="1" noChangeArrowheads="1" noTextEdit="1"/>
            </p:cNvSpPr>
            <p:nvPr/>
          </p:nvSpPr>
          <p:spPr bwMode="auto">
            <a:xfrm>
              <a:off x="3081" y="2483"/>
              <a:ext cx="2114" cy="1657"/>
            </a:xfrm>
            <a:prstGeom prst="rect">
              <a:avLst/>
            </a:prstGeom>
            <a:noFill/>
            <a:ln w="9525">
              <a:noFill/>
              <a:miter lim="800000"/>
              <a:headEnd/>
              <a:tailEnd/>
            </a:ln>
          </p:spPr>
          <p:txBody>
            <a:bodyPr/>
            <a:lstStyle/>
            <a:p>
              <a:endParaRPr lang="en-US"/>
            </a:p>
          </p:txBody>
        </p:sp>
        <p:sp>
          <p:nvSpPr>
            <p:cNvPr id="6165" name="Rectangle 19"/>
            <p:cNvSpPr>
              <a:spLocks noChangeArrowheads="1"/>
            </p:cNvSpPr>
            <p:nvPr/>
          </p:nvSpPr>
          <p:spPr bwMode="auto">
            <a:xfrm>
              <a:off x="3195" y="2623"/>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Symbol" pitchFamily="18" charset="2"/>
                  <a:cs typeface="Arial" charset="0"/>
                </a:rPr>
                <a:t>=</a:t>
              </a:r>
              <a:endParaRPr lang="en-US">
                <a:cs typeface="Arial" charset="0"/>
              </a:endParaRPr>
            </a:p>
          </p:txBody>
        </p:sp>
        <p:sp>
          <p:nvSpPr>
            <p:cNvPr id="6166" name="Rectangle 20"/>
            <p:cNvSpPr>
              <a:spLocks noChangeArrowheads="1"/>
            </p:cNvSpPr>
            <p:nvPr/>
          </p:nvSpPr>
          <p:spPr bwMode="auto">
            <a:xfrm>
              <a:off x="3100" y="2611"/>
              <a:ext cx="87"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Times New Roman" pitchFamily="18" charset="0"/>
                  <a:cs typeface="Arial" charset="0"/>
                </a:rPr>
                <a:t>H</a:t>
              </a:r>
              <a:endParaRPr lang="en-US">
                <a:cs typeface="Arial" charset="0"/>
              </a:endParaRPr>
            </a:p>
          </p:txBody>
        </p:sp>
        <p:sp>
          <p:nvSpPr>
            <p:cNvPr id="6167" name="Freeform 21"/>
            <p:cNvSpPr>
              <a:spLocks/>
            </p:cNvSpPr>
            <p:nvPr/>
          </p:nvSpPr>
          <p:spPr bwMode="auto">
            <a:xfrm>
              <a:off x="3300" y="2310"/>
              <a:ext cx="691" cy="117"/>
            </a:xfrm>
            <a:custGeom>
              <a:avLst/>
              <a:gdLst>
                <a:gd name="T0" fmla="*/ 633 w 1752"/>
                <a:gd name="T1" fmla="*/ 117 h 292"/>
                <a:gd name="T2" fmla="*/ 691 w 1752"/>
                <a:gd name="T3" fmla="*/ 59 h 292"/>
                <a:gd name="T4" fmla="*/ 633 w 1752"/>
                <a:gd name="T5" fmla="*/ 0 h 292"/>
                <a:gd name="T6" fmla="*/ 633 w 1752"/>
                <a:gd name="T7" fmla="*/ 0 h 292"/>
                <a:gd name="T8" fmla="*/ 58 w 1752"/>
                <a:gd name="T9" fmla="*/ 0 h 292"/>
                <a:gd name="T10" fmla="*/ 0 w 1752"/>
                <a:gd name="T11" fmla="*/ 59 h 292"/>
                <a:gd name="T12" fmla="*/ 58 w 1752"/>
                <a:gd name="T13" fmla="*/ 117 h 292"/>
                <a:gd name="T14" fmla="*/ 58 w 1752"/>
                <a:gd name="T15" fmla="*/ 117 h 292"/>
                <a:gd name="T16" fmla="*/ 633 w 1752"/>
                <a:gd name="T17" fmla="*/ 117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2"/>
                <a:gd name="T28" fmla="*/ 0 h 292"/>
                <a:gd name="T29" fmla="*/ 1752 w 1752"/>
                <a:gd name="T30" fmla="*/ 292 h 2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2" h="292">
                  <a:moveTo>
                    <a:pt x="1606" y="292"/>
                  </a:moveTo>
                  <a:cubicBezTo>
                    <a:pt x="1687" y="292"/>
                    <a:pt x="1752" y="226"/>
                    <a:pt x="1752" y="146"/>
                  </a:cubicBezTo>
                  <a:cubicBezTo>
                    <a:pt x="1752" y="65"/>
                    <a:pt x="1687" y="0"/>
                    <a:pt x="1606" y="0"/>
                  </a:cubicBezTo>
                  <a:lnTo>
                    <a:pt x="146" y="0"/>
                  </a:lnTo>
                  <a:cubicBezTo>
                    <a:pt x="66" y="0"/>
                    <a:pt x="0" y="65"/>
                    <a:pt x="0" y="146"/>
                  </a:cubicBezTo>
                  <a:cubicBezTo>
                    <a:pt x="0" y="226"/>
                    <a:pt x="66" y="292"/>
                    <a:pt x="146" y="292"/>
                  </a:cubicBezTo>
                  <a:lnTo>
                    <a:pt x="1606" y="292"/>
                  </a:lnTo>
                  <a:close/>
                </a:path>
              </a:pathLst>
            </a:custGeom>
            <a:noFill/>
            <a:ln w="9525" cap="rnd">
              <a:solidFill>
                <a:srgbClr val="FF6600"/>
              </a:solidFill>
              <a:round/>
              <a:headEnd/>
              <a:tailEnd/>
            </a:ln>
          </p:spPr>
          <p:txBody>
            <a:bodyPr/>
            <a:lstStyle/>
            <a:p>
              <a:endParaRPr lang="en-US"/>
            </a:p>
          </p:txBody>
        </p:sp>
        <p:sp>
          <p:nvSpPr>
            <p:cNvPr id="6168" name="Freeform 22"/>
            <p:cNvSpPr>
              <a:spLocks/>
            </p:cNvSpPr>
            <p:nvPr/>
          </p:nvSpPr>
          <p:spPr bwMode="auto">
            <a:xfrm>
              <a:off x="4020" y="2309"/>
              <a:ext cx="691" cy="116"/>
            </a:xfrm>
            <a:custGeom>
              <a:avLst/>
              <a:gdLst>
                <a:gd name="T0" fmla="*/ 633 w 1752"/>
                <a:gd name="T1" fmla="*/ 116 h 292"/>
                <a:gd name="T2" fmla="*/ 691 w 1752"/>
                <a:gd name="T3" fmla="*/ 58 h 292"/>
                <a:gd name="T4" fmla="*/ 633 w 1752"/>
                <a:gd name="T5" fmla="*/ 0 h 292"/>
                <a:gd name="T6" fmla="*/ 633 w 1752"/>
                <a:gd name="T7" fmla="*/ 0 h 292"/>
                <a:gd name="T8" fmla="*/ 58 w 1752"/>
                <a:gd name="T9" fmla="*/ 0 h 292"/>
                <a:gd name="T10" fmla="*/ 0 w 1752"/>
                <a:gd name="T11" fmla="*/ 58 h 292"/>
                <a:gd name="T12" fmla="*/ 58 w 1752"/>
                <a:gd name="T13" fmla="*/ 116 h 292"/>
                <a:gd name="T14" fmla="*/ 58 w 1752"/>
                <a:gd name="T15" fmla="*/ 116 h 292"/>
                <a:gd name="T16" fmla="*/ 633 w 1752"/>
                <a:gd name="T17" fmla="*/ 116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2"/>
                <a:gd name="T28" fmla="*/ 0 h 292"/>
                <a:gd name="T29" fmla="*/ 1752 w 1752"/>
                <a:gd name="T30" fmla="*/ 292 h 2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2" h="292">
                  <a:moveTo>
                    <a:pt x="1606" y="292"/>
                  </a:moveTo>
                  <a:cubicBezTo>
                    <a:pt x="1687" y="292"/>
                    <a:pt x="1752" y="226"/>
                    <a:pt x="1752" y="146"/>
                  </a:cubicBezTo>
                  <a:cubicBezTo>
                    <a:pt x="1752" y="65"/>
                    <a:pt x="1687" y="0"/>
                    <a:pt x="1606" y="0"/>
                  </a:cubicBezTo>
                  <a:lnTo>
                    <a:pt x="146" y="0"/>
                  </a:lnTo>
                  <a:cubicBezTo>
                    <a:pt x="66" y="0"/>
                    <a:pt x="0" y="65"/>
                    <a:pt x="0" y="146"/>
                  </a:cubicBezTo>
                  <a:cubicBezTo>
                    <a:pt x="0" y="226"/>
                    <a:pt x="66" y="292"/>
                    <a:pt x="146" y="292"/>
                  </a:cubicBezTo>
                  <a:lnTo>
                    <a:pt x="1606" y="292"/>
                  </a:lnTo>
                  <a:close/>
                </a:path>
              </a:pathLst>
            </a:custGeom>
            <a:noFill/>
            <a:ln w="9525" cap="rnd">
              <a:solidFill>
                <a:srgbClr val="FF6600"/>
              </a:solidFill>
              <a:round/>
              <a:headEnd/>
              <a:tailEnd/>
            </a:ln>
          </p:spPr>
          <p:txBody>
            <a:bodyPr/>
            <a:lstStyle/>
            <a:p>
              <a:endParaRPr lang="en-US"/>
            </a:p>
          </p:txBody>
        </p:sp>
        <p:sp>
          <p:nvSpPr>
            <p:cNvPr id="6169" name="Rectangle 23"/>
            <p:cNvSpPr>
              <a:spLocks noChangeArrowheads="1"/>
            </p:cNvSpPr>
            <p:nvPr/>
          </p:nvSpPr>
          <p:spPr bwMode="auto">
            <a:xfrm>
              <a:off x="3504" y="3075"/>
              <a:ext cx="87"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Times New Roman" pitchFamily="18" charset="0"/>
                  <a:cs typeface="Arial" charset="0"/>
                </a:rPr>
                <a:t>H</a:t>
              </a:r>
              <a:endParaRPr lang="en-US">
                <a:cs typeface="Arial" charset="0"/>
              </a:endParaRPr>
            </a:p>
          </p:txBody>
        </p:sp>
        <p:sp>
          <p:nvSpPr>
            <p:cNvPr id="6170" name="Rectangle 24"/>
            <p:cNvSpPr>
              <a:spLocks noChangeArrowheads="1"/>
            </p:cNvSpPr>
            <p:nvPr/>
          </p:nvSpPr>
          <p:spPr bwMode="auto">
            <a:xfrm>
              <a:off x="3586" y="3126"/>
              <a:ext cx="137"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split</a:t>
              </a:r>
              <a:endParaRPr lang="en-US">
                <a:cs typeface="Arial" charset="0"/>
              </a:endParaRPr>
            </a:p>
          </p:txBody>
        </p:sp>
        <p:sp>
          <p:nvSpPr>
            <p:cNvPr id="6171" name="Rectangle 25"/>
            <p:cNvSpPr>
              <a:spLocks noChangeArrowheads="1"/>
            </p:cNvSpPr>
            <p:nvPr/>
          </p:nvSpPr>
          <p:spPr bwMode="auto">
            <a:xfrm>
              <a:off x="3719" y="3126"/>
              <a:ext cx="27"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a:t>
              </a:r>
              <a:endParaRPr lang="en-US">
                <a:cs typeface="Arial" charset="0"/>
              </a:endParaRPr>
            </a:p>
          </p:txBody>
        </p:sp>
        <p:sp>
          <p:nvSpPr>
            <p:cNvPr id="6172" name="Rectangle 26"/>
            <p:cNvSpPr>
              <a:spLocks noChangeArrowheads="1"/>
            </p:cNvSpPr>
            <p:nvPr/>
          </p:nvSpPr>
          <p:spPr bwMode="auto">
            <a:xfrm>
              <a:off x="3744" y="3126"/>
              <a:ext cx="71"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sp</a:t>
              </a:r>
              <a:endParaRPr lang="en-US">
                <a:cs typeface="Arial" charset="0"/>
              </a:endParaRPr>
            </a:p>
          </p:txBody>
        </p:sp>
        <p:sp>
          <p:nvSpPr>
            <p:cNvPr id="6173" name="Rectangle 27"/>
            <p:cNvSpPr>
              <a:spLocks noChangeArrowheads="1"/>
            </p:cNvSpPr>
            <p:nvPr/>
          </p:nvSpPr>
          <p:spPr bwMode="auto">
            <a:xfrm>
              <a:off x="3814" y="3126"/>
              <a:ext cx="40"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0</a:t>
              </a:r>
              <a:endParaRPr lang="en-US">
                <a:cs typeface="Arial" charset="0"/>
              </a:endParaRPr>
            </a:p>
          </p:txBody>
        </p:sp>
        <p:sp>
          <p:nvSpPr>
            <p:cNvPr id="6174" name="Rectangle 28"/>
            <p:cNvSpPr>
              <a:spLocks noChangeArrowheads="1"/>
            </p:cNvSpPr>
            <p:nvPr/>
          </p:nvSpPr>
          <p:spPr bwMode="auto">
            <a:xfrm>
              <a:off x="4281" y="3075"/>
              <a:ext cx="87"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Times New Roman" pitchFamily="18" charset="0"/>
                  <a:cs typeface="Arial" charset="0"/>
                </a:rPr>
                <a:t>H</a:t>
              </a:r>
              <a:endParaRPr lang="en-US">
                <a:cs typeface="Arial" charset="0"/>
              </a:endParaRPr>
            </a:p>
          </p:txBody>
        </p:sp>
        <p:sp>
          <p:nvSpPr>
            <p:cNvPr id="6175" name="Rectangle 29"/>
            <p:cNvSpPr>
              <a:spLocks noChangeArrowheads="1"/>
            </p:cNvSpPr>
            <p:nvPr/>
          </p:nvSpPr>
          <p:spPr bwMode="auto">
            <a:xfrm>
              <a:off x="4363" y="3126"/>
              <a:ext cx="137"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split</a:t>
              </a:r>
              <a:endParaRPr lang="en-US">
                <a:cs typeface="Arial" charset="0"/>
              </a:endParaRPr>
            </a:p>
          </p:txBody>
        </p:sp>
        <p:sp>
          <p:nvSpPr>
            <p:cNvPr id="6176" name="Rectangle 30"/>
            <p:cNvSpPr>
              <a:spLocks noChangeArrowheads="1"/>
            </p:cNvSpPr>
            <p:nvPr/>
          </p:nvSpPr>
          <p:spPr bwMode="auto">
            <a:xfrm>
              <a:off x="4496" y="3126"/>
              <a:ext cx="27"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a:t>
              </a:r>
              <a:endParaRPr lang="en-US">
                <a:cs typeface="Arial" charset="0"/>
              </a:endParaRPr>
            </a:p>
          </p:txBody>
        </p:sp>
        <p:sp>
          <p:nvSpPr>
            <p:cNvPr id="6177" name="Rectangle 31"/>
            <p:cNvSpPr>
              <a:spLocks noChangeArrowheads="1"/>
            </p:cNvSpPr>
            <p:nvPr/>
          </p:nvSpPr>
          <p:spPr bwMode="auto">
            <a:xfrm>
              <a:off x="4521" y="3126"/>
              <a:ext cx="71"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sp</a:t>
              </a:r>
              <a:endParaRPr lang="en-US">
                <a:cs typeface="Arial" charset="0"/>
              </a:endParaRPr>
            </a:p>
          </p:txBody>
        </p:sp>
        <p:sp>
          <p:nvSpPr>
            <p:cNvPr id="6178" name="Rectangle 32"/>
            <p:cNvSpPr>
              <a:spLocks noChangeArrowheads="1"/>
            </p:cNvSpPr>
            <p:nvPr/>
          </p:nvSpPr>
          <p:spPr bwMode="auto">
            <a:xfrm>
              <a:off x="4590" y="3126"/>
              <a:ext cx="40"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Times New Roman" pitchFamily="18" charset="0"/>
                  <a:cs typeface="Arial" charset="0"/>
                </a:rPr>
                <a:t>1</a:t>
              </a:r>
              <a:endParaRPr lang="en-US">
                <a:cs typeface="Arial" charset="0"/>
              </a:endParaRPr>
            </a:p>
          </p:txBody>
        </p:sp>
        <p:sp>
          <p:nvSpPr>
            <p:cNvPr id="6179" name="Rectangle 33"/>
            <p:cNvSpPr>
              <a:spLocks noChangeArrowheads="1"/>
            </p:cNvSpPr>
            <p:nvPr/>
          </p:nvSpPr>
          <p:spPr bwMode="auto">
            <a:xfrm>
              <a:off x="428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80" name="Rectangle 34"/>
            <p:cNvSpPr>
              <a:spLocks noChangeArrowheads="1"/>
            </p:cNvSpPr>
            <p:nvPr/>
          </p:nvSpPr>
          <p:spPr bwMode="auto">
            <a:xfrm>
              <a:off x="416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1" name="Rectangle 35"/>
            <p:cNvSpPr>
              <a:spLocks noChangeArrowheads="1"/>
            </p:cNvSpPr>
            <p:nvPr/>
          </p:nvSpPr>
          <p:spPr bwMode="auto">
            <a:xfrm>
              <a:off x="404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2" name="Rectangle 36"/>
            <p:cNvSpPr>
              <a:spLocks noChangeArrowheads="1"/>
            </p:cNvSpPr>
            <p:nvPr/>
          </p:nvSpPr>
          <p:spPr bwMode="auto">
            <a:xfrm>
              <a:off x="392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3" name="Rectangle 37"/>
            <p:cNvSpPr>
              <a:spLocks noChangeArrowheads="1"/>
            </p:cNvSpPr>
            <p:nvPr/>
          </p:nvSpPr>
          <p:spPr bwMode="auto">
            <a:xfrm>
              <a:off x="380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4" name="Rectangle 38"/>
            <p:cNvSpPr>
              <a:spLocks noChangeArrowheads="1"/>
            </p:cNvSpPr>
            <p:nvPr/>
          </p:nvSpPr>
          <p:spPr bwMode="auto">
            <a:xfrm>
              <a:off x="3687"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85" name="Rectangle 39"/>
            <p:cNvSpPr>
              <a:spLocks noChangeArrowheads="1"/>
            </p:cNvSpPr>
            <p:nvPr/>
          </p:nvSpPr>
          <p:spPr bwMode="auto">
            <a:xfrm>
              <a:off x="3574"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6" name="Rectangle 40"/>
            <p:cNvSpPr>
              <a:spLocks noChangeArrowheads="1"/>
            </p:cNvSpPr>
            <p:nvPr/>
          </p:nvSpPr>
          <p:spPr bwMode="auto">
            <a:xfrm>
              <a:off x="3454"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87" name="Rectangle 41"/>
            <p:cNvSpPr>
              <a:spLocks noChangeArrowheads="1"/>
            </p:cNvSpPr>
            <p:nvPr/>
          </p:nvSpPr>
          <p:spPr bwMode="auto">
            <a:xfrm>
              <a:off x="3334"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8" name="Rectangle 42"/>
            <p:cNvSpPr>
              <a:spLocks noChangeArrowheads="1"/>
            </p:cNvSpPr>
            <p:nvPr/>
          </p:nvSpPr>
          <p:spPr bwMode="auto">
            <a:xfrm>
              <a:off x="428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89" name="Rectangle 43"/>
            <p:cNvSpPr>
              <a:spLocks noChangeArrowheads="1"/>
            </p:cNvSpPr>
            <p:nvPr/>
          </p:nvSpPr>
          <p:spPr bwMode="auto">
            <a:xfrm>
              <a:off x="416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90" name="Rectangle 44"/>
            <p:cNvSpPr>
              <a:spLocks noChangeArrowheads="1"/>
            </p:cNvSpPr>
            <p:nvPr/>
          </p:nvSpPr>
          <p:spPr bwMode="auto">
            <a:xfrm>
              <a:off x="404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1" name="Rectangle 45"/>
            <p:cNvSpPr>
              <a:spLocks noChangeArrowheads="1"/>
            </p:cNvSpPr>
            <p:nvPr/>
          </p:nvSpPr>
          <p:spPr bwMode="auto">
            <a:xfrm>
              <a:off x="392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92" name="Rectangle 46"/>
            <p:cNvSpPr>
              <a:spLocks noChangeArrowheads="1"/>
            </p:cNvSpPr>
            <p:nvPr/>
          </p:nvSpPr>
          <p:spPr bwMode="auto">
            <a:xfrm>
              <a:off x="380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3" name="Rectangle 47"/>
            <p:cNvSpPr>
              <a:spLocks noChangeArrowheads="1"/>
            </p:cNvSpPr>
            <p:nvPr/>
          </p:nvSpPr>
          <p:spPr bwMode="auto">
            <a:xfrm>
              <a:off x="3694"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4" name="Rectangle 48"/>
            <p:cNvSpPr>
              <a:spLocks noChangeArrowheads="1"/>
            </p:cNvSpPr>
            <p:nvPr/>
          </p:nvSpPr>
          <p:spPr bwMode="auto">
            <a:xfrm>
              <a:off x="3574"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5" name="Rectangle 49"/>
            <p:cNvSpPr>
              <a:spLocks noChangeArrowheads="1"/>
            </p:cNvSpPr>
            <p:nvPr/>
          </p:nvSpPr>
          <p:spPr bwMode="auto">
            <a:xfrm>
              <a:off x="3454"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6" name="Rectangle 50"/>
            <p:cNvSpPr>
              <a:spLocks noChangeArrowheads="1"/>
            </p:cNvSpPr>
            <p:nvPr/>
          </p:nvSpPr>
          <p:spPr bwMode="auto">
            <a:xfrm>
              <a:off x="3334"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197" name="Rectangle 51"/>
            <p:cNvSpPr>
              <a:spLocks noChangeArrowheads="1"/>
            </p:cNvSpPr>
            <p:nvPr/>
          </p:nvSpPr>
          <p:spPr bwMode="auto">
            <a:xfrm>
              <a:off x="428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8" name="Rectangle 52"/>
            <p:cNvSpPr>
              <a:spLocks noChangeArrowheads="1"/>
            </p:cNvSpPr>
            <p:nvPr/>
          </p:nvSpPr>
          <p:spPr bwMode="auto">
            <a:xfrm>
              <a:off x="416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199" name="Rectangle 53"/>
            <p:cNvSpPr>
              <a:spLocks noChangeArrowheads="1"/>
            </p:cNvSpPr>
            <p:nvPr/>
          </p:nvSpPr>
          <p:spPr bwMode="auto">
            <a:xfrm>
              <a:off x="404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00" name="Rectangle 54"/>
            <p:cNvSpPr>
              <a:spLocks noChangeArrowheads="1"/>
            </p:cNvSpPr>
            <p:nvPr/>
          </p:nvSpPr>
          <p:spPr bwMode="auto">
            <a:xfrm>
              <a:off x="392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1" name="Rectangle 55"/>
            <p:cNvSpPr>
              <a:spLocks noChangeArrowheads="1"/>
            </p:cNvSpPr>
            <p:nvPr/>
          </p:nvSpPr>
          <p:spPr bwMode="auto">
            <a:xfrm>
              <a:off x="380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2" name="Rectangle 56"/>
            <p:cNvSpPr>
              <a:spLocks noChangeArrowheads="1"/>
            </p:cNvSpPr>
            <p:nvPr/>
          </p:nvSpPr>
          <p:spPr bwMode="auto">
            <a:xfrm>
              <a:off x="3694"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03" name="Rectangle 57"/>
            <p:cNvSpPr>
              <a:spLocks noChangeArrowheads="1"/>
            </p:cNvSpPr>
            <p:nvPr/>
          </p:nvSpPr>
          <p:spPr bwMode="auto">
            <a:xfrm>
              <a:off x="356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04" name="Rectangle 58"/>
            <p:cNvSpPr>
              <a:spLocks noChangeArrowheads="1"/>
            </p:cNvSpPr>
            <p:nvPr/>
          </p:nvSpPr>
          <p:spPr bwMode="auto">
            <a:xfrm>
              <a:off x="3454"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5" name="Rectangle 59"/>
            <p:cNvSpPr>
              <a:spLocks noChangeArrowheads="1"/>
            </p:cNvSpPr>
            <p:nvPr/>
          </p:nvSpPr>
          <p:spPr bwMode="auto">
            <a:xfrm>
              <a:off x="3334"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6" name="Rectangle 60"/>
            <p:cNvSpPr>
              <a:spLocks noChangeArrowheads="1"/>
            </p:cNvSpPr>
            <p:nvPr/>
          </p:nvSpPr>
          <p:spPr bwMode="auto">
            <a:xfrm>
              <a:off x="428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7" name="Rectangle 61"/>
            <p:cNvSpPr>
              <a:spLocks noChangeArrowheads="1"/>
            </p:cNvSpPr>
            <p:nvPr/>
          </p:nvSpPr>
          <p:spPr bwMode="auto">
            <a:xfrm>
              <a:off x="416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08" name="Rectangle 62"/>
            <p:cNvSpPr>
              <a:spLocks noChangeArrowheads="1"/>
            </p:cNvSpPr>
            <p:nvPr/>
          </p:nvSpPr>
          <p:spPr bwMode="auto">
            <a:xfrm>
              <a:off x="404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09" name="Rectangle 63"/>
            <p:cNvSpPr>
              <a:spLocks noChangeArrowheads="1"/>
            </p:cNvSpPr>
            <p:nvPr/>
          </p:nvSpPr>
          <p:spPr bwMode="auto">
            <a:xfrm>
              <a:off x="392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10" name="Rectangle 64"/>
            <p:cNvSpPr>
              <a:spLocks noChangeArrowheads="1"/>
            </p:cNvSpPr>
            <p:nvPr/>
          </p:nvSpPr>
          <p:spPr bwMode="auto">
            <a:xfrm>
              <a:off x="380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1" name="Rectangle 65"/>
            <p:cNvSpPr>
              <a:spLocks noChangeArrowheads="1"/>
            </p:cNvSpPr>
            <p:nvPr/>
          </p:nvSpPr>
          <p:spPr bwMode="auto">
            <a:xfrm>
              <a:off x="3694"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2" name="Rectangle 66"/>
            <p:cNvSpPr>
              <a:spLocks noChangeArrowheads="1"/>
            </p:cNvSpPr>
            <p:nvPr/>
          </p:nvSpPr>
          <p:spPr bwMode="auto">
            <a:xfrm>
              <a:off x="3574"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3" name="Rectangle 67"/>
            <p:cNvSpPr>
              <a:spLocks noChangeArrowheads="1"/>
            </p:cNvSpPr>
            <p:nvPr/>
          </p:nvSpPr>
          <p:spPr bwMode="auto">
            <a:xfrm>
              <a:off x="3454"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14" name="Rectangle 68"/>
            <p:cNvSpPr>
              <a:spLocks noChangeArrowheads="1"/>
            </p:cNvSpPr>
            <p:nvPr/>
          </p:nvSpPr>
          <p:spPr bwMode="auto">
            <a:xfrm>
              <a:off x="3334"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5" name="Rectangle 69"/>
            <p:cNvSpPr>
              <a:spLocks noChangeArrowheads="1"/>
            </p:cNvSpPr>
            <p:nvPr/>
          </p:nvSpPr>
          <p:spPr bwMode="auto">
            <a:xfrm>
              <a:off x="4287"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16" name="Rectangle 70"/>
            <p:cNvSpPr>
              <a:spLocks noChangeArrowheads="1"/>
            </p:cNvSpPr>
            <p:nvPr/>
          </p:nvSpPr>
          <p:spPr bwMode="auto">
            <a:xfrm>
              <a:off x="4167"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7" name="Rectangle 71"/>
            <p:cNvSpPr>
              <a:spLocks noChangeArrowheads="1"/>
            </p:cNvSpPr>
            <p:nvPr/>
          </p:nvSpPr>
          <p:spPr bwMode="auto">
            <a:xfrm>
              <a:off x="4047"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8" name="Rectangle 72"/>
            <p:cNvSpPr>
              <a:spLocks noChangeArrowheads="1"/>
            </p:cNvSpPr>
            <p:nvPr/>
          </p:nvSpPr>
          <p:spPr bwMode="auto">
            <a:xfrm>
              <a:off x="3927"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19" name="Rectangle 73"/>
            <p:cNvSpPr>
              <a:spLocks noChangeArrowheads="1"/>
            </p:cNvSpPr>
            <p:nvPr/>
          </p:nvSpPr>
          <p:spPr bwMode="auto">
            <a:xfrm>
              <a:off x="3807"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20" name="Rectangle 74"/>
            <p:cNvSpPr>
              <a:spLocks noChangeArrowheads="1"/>
            </p:cNvSpPr>
            <p:nvPr/>
          </p:nvSpPr>
          <p:spPr bwMode="auto">
            <a:xfrm>
              <a:off x="3694"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1" name="Rectangle 75"/>
            <p:cNvSpPr>
              <a:spLocks noChangeArrowheads="1"/>
            </p:cNvSpPr>
            <p:nvPr/>
          </p:nvSpPr>
          <p:spPr bwMode="auto">
            <a:xfrm>
              <a:off x="3574"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2" name="Rectangle 76"/>
            <p:cNvSpPr>
              <a:spLocks noChangeArrowheads="1"/>
            </p:cNvSpPr>
            <p:nvPr/>
          </p:nvSpPr>
          <p:spPr bwMode="auto">
            <a:xfrm>
              <a:off x="3454"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3" name="Rectangle 77"/>
            <p:cNvSpPr>
              <a:spLocks noChangeArrowheads="1"/>
            </p:cNvSpPr>
            <p:nvPr/>
          </p:nvSpPr>
          <p:spPr bwMode="auto">
            <a:xfrm>
              <a:off x="3334" y="2459"/>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24" name="Rectangle 78"/>
            <p:cNvSpPr>
              <a:spLocks noChangeArrowheads="1"/>
            </p:cNvSpPr>
            <p:nvPr/>
          </p:nvSpPr>
          <p:spPr bwMode="auto">
            <a:xfrm>
              <a:off x="4155" y="2328"/>
              <a:ext cx="44" cy="96"/>
            </a:xfrm>
            <a:prstGeom prst="rect">
              <a:avLst/>
            </a:prstGeom>
            <a:noFill/>
            <a:ln w="9525">
              <a:noFill/>
              <a:miter lim="800000"/>
              <a:headEnd/>
              <a:tailEnd/>
            </a:ln>
          </p:spPr>
          <p:txBody>
            <a:bodyPr wrap="none" lIns="0" tIns="0" rIns="0" bIns="0">
              <a:spAutoFit/>
            </a:bodyPr>
            <a:lstStyle/>
            <a:p>
              <a:r>
                <a:rPr lang="en-US" sz="1000" dirty="0">
                  <a:solidFill>
                    <a:srgbClr val="000000"/>
                  </a:solidFill>
                  <a:cs typeface="Arial" charset="0"/>
                </a:rPr>
                <a:t>1</a:t>
              </a:r>
              <a:endParaRPr lang="en-US" dirty="0">
                <a:cs typeface="Arial" charset="0"/>
              </a:endParaRPr>
            </a:p>
          </p:txBody>
        </p:sp>
        <p:sp>
          <p:nvSpPr>
            <p:cNvPr id="6225" name="Rectangle 79"/>
            <p:cNvSpPr>
              <a:spLocks noChangeArrowheads="1"/>
            </p:cNvSpPr>
            <p:nvPr/>
          </p:nvSpPr>
          <p:spPr bwMode="auto">
            <a:xfrm>
              <a:off x="4047"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6" name="Rectangle 80"/>
            <p:cNvSpPr>
              <a:spLocks noChangeArrowheads="1"/>
            </p:cNvSpPr>
            <p:nvPr/>
          </p:nvSpPr>
          <p:spPr bwMode="auto">
            <a:xfrm>
              <a:off x="3927"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7" name="Rectangle 81"/>
            <p:cNvSpPr>
              <a:spLocks noChangeArrowheads="1"/>
            </p:cNvSpPr>
            <p:nvPr/>
          </p:nvSpPr>
          <p:spPr bwMode="auto">
            <a:xfrm>
              <a:off x="3807" y="2331"/>
              <a:ext cx="44" cy="96"/>
            </a:xfrm>
            <a:prstGeom prst="rect">
              <a:avLst/>
            </a:prstGeom>
            <a:noFill/>
            <a:ln w="9525">
              <a:noFill/>
              <a:miter lim="800000"/>
              <a:headEnd/>
              <a:tailEnd/>
            </a:ln>
          </p:spPr>
          <p:txBody>
            <a:bodyPr wrap="none" lIns="0" tIns="0" rIns="0" bIns="0">
              <a:spAutoFit/>
            </a:bodyPr>
            <a:lstStyle/>
            <a:p>
              <a:r>
                <a:rPr lang="en-US" sz="1000" dirty="0">
                  <a:solidFill>
                    <a:srgbClr val="000000"/>
                  </a:solidFill>
                  <a:cs typeface="Arial" charset="0"/>
                </a:rPr>
                <a:t>1</a:t>
              </a:r>
              <a:endParaRPr lang="en-US" dirty="0">
                <a:cs typeface="Arial" charset="0"/>
              </a:endParaRPr>
            </a:p>
          </p:txBody>
        </p:sp>
        <p:sp>
          <p:nvSpPr>
            <p:cNvPr id="6228" name="Rectangle 82"/>
            <p:cNvSpPr>
              <a:spLocks noChangeArrowheads="1"/>
            </p:cNvSpPr>
            <p:nvPr/>
          </p:nvSpPr>
          <p:spPr bwMode="auto">
            <a:xfrm>
              <a:off x="3687"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29" name="Rectangle 83"/>
            <p:cNvSpPr>
              <a:spLocks noChangeArrowheads="1"/>
            </p:cNvSpPr>
            <p:nvPr/>
          </p:nvSpPr>
          <p:spPr bwMode="auto">
            <a:xfrm>
              <a:off x="3567"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30" name="Rectangle 84"/>
            <p:cNvSpPr>
              <a:spLocks noChangeArrowheads="1"/>
            </p:cNvSpPr>
            <p:nvPr/>
          </p:nvSpPr>
          <p:spPr bwMode="auto">
            <a:xfrm>
              <a:off x="3454"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31" name="Rectangle 85"/>
            <p:cNvSpPr>
              <a:spLocks noChangeArrowheads="1"/>
            </p:cNvSpPr>
            <p:nvPr/>
          </p:nvSpPr>
          <p:spPr bwMode="auto">
            <a:xfrm>
              <a:off x="3334"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32" name="Rectangle 86"/>
            <p:cNvSpPr>
              <a:spLocks noChangeArrowheads="1"/>
            </p:cNvSpPr>
            <p:nvPr/>
          </p:nvSpPr>
          <p:spPr bwMode="auto">
            <a:xfrm>
              <a:off x="4647" y="2329"/>
              <a:ext cx="44" cy="96"/>
            </a:xfrm>
            <a:prstGeom prst="rect">
              <a:avLst/>
            </a:prstGeom>
            <a:noFill/>
            <a:ln w="9525">
              <a:noFill/>
              <a:miter lim="800000"/>
              <a:headEnd/>
              <a:tailEnd/>
            </a:ln>
          </p:spPr>
          <p:txBody>
            <a:bodyPr wrap="none" lIns="0" tIns="0" rIns="0" bIns="0">
              <a:spAutoFit/>
            </a:bodyPr>
            <a:lstStyle/>
            <a:p>
              <a:r>
                <a:rPr lang="en-US" sz="1000" dirty="0">
                  <a:solidFill>
                    <a:srgbClr val="000000"/>
                  </a:solidFill>
                  <a:cs typeface="Arial" charset="0"/>
                </a:rPr>
                <a:t>0</a:t>
              </a:r>
              <a:endParaRPr lang="en-US" dirty="0">
                <a:cs typeface="Arial" charset="0"/>
              </a:endParaRPr>
            </a:p>
          </p:txBody>
        </p:sp>
        <p:sp>
          <p:nvSpPr>
            <p:cNvPr id="6233" name="Rectangle 87"/>
            <p:cNvSpPr>
              <a:spLocks noChangeArrowheads="1"/>
            </p:cNvSpPr>
            <p:nvPr/>
          </p:nvSpPr>
          <p:spPr bwMode="auto">
            <a:xfrm>
              <a:off x="4527" y="2332"/>
              <a:ext cx="44" cy="96"/>
            </a:xfrm>
            <a:prstGeom prst="rect">
              <a:avLst/>
            </a:prstGeom>
            <a:noFill/>
            <a:ln w="9525">
              <a:noFill/>
              <a:miter lim="800000"/>
              <a:headEnd/>
              <a:tailEnd/>
            </a:ln>
          </p:spPr>
          <p:txBody>
            <a:bodyPr wrap="none" lIns="0" tIns="0" rIns="0" bIns="0">
              <a:spAutoFit/>
            </a:bodyPr>
            <a:lstStyle/>
            <a:p>
              <a:r>
                <a:rPr lang="en-US" sz="1000" dirty="0">
                  <a:solidFill>
                    <a:srgbClr val="000000"/>
                  </a:solidFill>
                  <a:cs typeface="Arial" charset="0"/>
                </a:rPr>
                <a:t>0</a:t>
              </a:r>
              <a:endParaRPr lang="en-US" dirty="0">
                <a:cs typeface="Arial" charset="0"/>
              </a:endParaRPr>
            </a:p>
          </p:txBody>
        </p:sp>
        <p:sp>
          <p:nvSpPr>
            <p:cNvPr id="6234" name="Rectangle 88"/>
            <p:cNvSpPr>
              <a:spLocks noChangeArrowheads="1"/>
            </p:cNvSpPr>
            <p:nvPr/>
          </p:nvSpPr>
          <p:spPr bwMode="auto">
            <a:xfrm>
              <a:off x="4410" y="2332"/>
              <a:ext cx="44" cy="96"/>
            </a:xfrm>
            <a:prstGeom prst="rect">
              <a:avLst/>
            </a:prstGeom>
            <a:noFill/>
            <a:ln w="9525">
              <a:noFill/>
              <a:miter lim="800000"/>
              <a:headEnd/>
              <a:tailEnd/>
            </a:ln>
          </p:spPr>
          <p:txBody>
            <a:bodyPr wrap="none" lIns="0" tIns="0" rIns="0" bIns="0">
              <a:spAutoFit/>
            </a:bodyPr>
            <a:lstStyle/>
            <a:p>
              <a:r>
                <a:rPr lang="en-US" sz="1000" dirty="0">
                  <a:solidFill>
                    <a:srgbClr val="000000"/>
                  </a:solidFill>
                  <a:cs typeface="Arial" charset="0"/>
                </a:rPr>
                <a:t>1</a:t>
              </a:r>
              <a:endParaRPr lang="en-US" dirty="0">
                <a:cs typeface="Arial" charset="0"/>
              </a:endParaRPr>
            </a:p>
          </p:txBody>
        </p:sp>
        <p:sp>
          <p:nvSpPr>
            <p:cNvPr id="6235" name="Rectangle 89"/>
            <p:cNvSpPr>
              <a:spLocks noChangeArrowheads="1"/>
            </p:cNvSpPr>
            <p:nvPr/>
          </p:nvSpPr>
          <p:spPr bwMode="auto">
            <a:xfrm>
              <a:off x="4647" y="2465"/>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36" name="Rectangle 90"/>
            <p:cNvSpPr>
              <a:spLocks noChangeArrowheads="1"/>
            </p:cNvSpPr>
            <p:nvPr/>
          </p:nvSpPr>
          <p:spPr bwMode="auto">
            <a:xfrm>
              <a:off x="4527" y="2465"/>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37" name="Rectangle 91"/>
            <p:cNvSpPr>
              <a:spLocks noChangeArrowheads="1"/>
            </p:cNvSpPr>
            <p:nvPr/>
          </p:nvSpPr>
          <p:spPr bwMode="auto">
            <a:xfrm>
              <a:off x="4407" y="2465"/>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38" name="Rectangle 92"/>
            <p:cNvSpPr>
              <a:spLocks noChangeArrowheads="1"/>
            </p:cNvSpPr>
            <p:nvPr/>
          </p:nvSpPr>
          <p:spPr bwMode="auto">
            <a:xfrm>
              <a:off x="464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39" name="Rectangle 93"/>
            <p:cNvSpPr>
              <a:spLocks noChangeArrowheads="1"/>
            </p:cNvSpPr>
            <p:nvPr/>
          </p:nvSpPr>
          <p:spPr bwMode="auto">
            <a:xfrm>
              <a:off x="452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40" name="Rectangle 94"/>
            <p:cNvSpPr>
              <a:spLocks noChangeArrowheads="1"/>
            </p:cNvSpPr>
            <p:nvPr/>
          </p:nvSpPr>
          <p:spPr bwMode="auto">
            <a:xfrm>
              <a:off x="4407" y="2586"/>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1" name="Rectangle 95"/>
            <p:cNvSpPr>
              <a:spLocks noChangeArrowheads="1"/>
            </p:cNvSpPr>
            <p:nvPr/>
          </p:nvSpPr>
          <p:spPr bwMode="auto">
            <a:xfrm>
              <a:off x="464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42" name="Rectangle 96"/>
            <p:cNvSpPr>
              <a:spLocks noChangeArrowheads="1"/>
            </p:cNvSpPr>
            <p:nvPr/>
          </p:nvSpPr>
          <p:spPr bwMode="auto">
            <a:xfrm>
              <a:off x="4533"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3" name="Rectangle 97"/>
            <p:cNvSpPr>
              <a:spLocks noChangeArrowheads="1"/>
            </p:cNvSpPr>
            <p:nvPr/>
          </p:nvSpPr>
          <p:spPr bwMode="auto">
            <a:xfrm>
              <a:off x="4407" y="2713"/>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4" name="Rectangle 98"/>
            <p:cNvSpPr>
              <a:spLocks noChangeArrowheads="1"/>
            </p:cNvSpPr>
            <p:nvPr/>
          </p:nvSpPr>
          <p:spPr bwMode="auto">
            <a:xfrm>
              <a:off x="4653"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5" name="Rectangle 99"/>
            <p:cNvSpPr>
              <a:spLocks noChangeArrowheads="1"/>
            </p:cNvSpPr>
            <p:nvPr/>
          </p:nvSpPr>
          <p:spPr bwMode="auto">
            <a:xfrm>
              <a:off x="4533"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6" name="Rectangle 100"/>
            <p:cNvSpPr>
              <a:spLocks noChangeArrowheads="1"/>
            </p:cNvSpPr>
            <p:nvPr/>
          </p:nvSpPr>
          <p:spPr bwMode="auto">
            <a:xfrm>
              <a:off x="4413" y="2967"/>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47" name="Rectangle 101"/>
            <p:cNvSpPr>
              <a:spLocks noChangeArrowheads="1"/>
            </p:cNvSpPr>
            <p:nvPr/>
          </p:nvSpPr>
          <p:spPr bwMode="auto">
            <a:xfrm>
              <a:off x="4647"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1</a:t>
              </a:r>
              <a:endParaRPr lang="en-US">
                <a:cs typeface="Arial" charset="0"/>
              </a:endParaRPr>
            </a:p>
          </p:txBody>
        </p:sp>
        <p:sp>
          <p:nvSpPr>
            <p:cNvPr id="6248" name="Rectangle 102"/>
            <p:cNvSpPr>
              <a:spLocks noChangeArrowheads="1"/>
            </p:cNvSpPr>
            <p:nvPr/>
          </p:nvSpPr>
          <p:spPr bwMode="auto">
            <a:xfrm>
              <a:off x="4533"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49" name="Rectangle 103"/>
            <p:cNvSpPr>
              <a:spLocks noChangeArrowheads="1"/>
            </p:cNvSpPr>
            <p:nvPr/>
          </p:nvSpPr>
          <p:spPr bwMode="auto">
            <a:xfrm>
              <a:off x="4413" y="2840"/>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50" name="Freeform 104"/>
            <p:cNvSpPr>
              <a:spLocks/>
            </p:cNvSpPr>
            <p:nvPr/>
          </p:nvSpPr>
          <p:spPr bwMode="auto">
            <a:xfrm>
              <a:off x="4714" y="2323"/>
              <a:ext cx="34" cy="742"/>
            </a:xfrm>
            <a:custGeom>
              <a:avLst/>
              <a:gdLst>
                <a:gd name="T0" fmla="*/ 3 w 34"/>
                <a:gd name="T1" fmla="*/ 0 h 742"/>
                <a:gd name="T2" fmla="*/ 34 w 34"/>
                <a:gd name="T3" fmla="*/ 0 h 742"/>
                <a:gd name="T4" fmla="*/ 34 w 34"/>
                <a:gd name="T5" fmla="*/ 742 h 742"/>
                <a:gd name="T6" fmla="*/ 0 w 34"/>
                <a:gd name="T7" fmla="*/ 742 h 742"/>
                <a:gd name="T8" fmla="*/ 0 60000 65536"/>
                <a:gd name="T9" fmla="*/ 0 60000 65536"/>
                <a:gd name="T10" fmla="*/ 0 60000 65536"/>
                <a:gd name="T11" fmla="*/ 0 60000 65536"/>
                <a:gd name="T12" fmla="*/ 0 w 34"/>
                <a:gd name="T13" fmla="*/ 0 h 742"/>
                <a:gd name="T14" fmla="*/ 34 w 34"/>
                <a:gd name="T15" fmla="*/ 742 h 742"/>
              </a:gdLst>
              <a:ahLst/>
              <a:cxnLst>
                <a:cxn ang="T8">
                  <a:pos x="T0" y="T1"/>
                </a:cxn>
                <a:cxn ang="T9">
                  <a:pos x="T2" y="T3"/>
                </a:cxn>
                <a:cxn ang="T10">
                  <a:pos x="T4" y="T5"/>
                </a:cxn>
                <a:cxn ang="T11">
                  <a:pos x="T6" y="T7"/>
                </a:cxn>
              </a:cxnLst>
              <a:rect l="T12" t="T13" r="T14" b="T15"/>
              <a:pathLst>
                <a:path w="34" h="742">
                  <a:moveTo>
                    <a:pt x="3" y="0"/>
                  </a:moveTo>
                  <a:lnTo>
                    <a:pt x="34" y="0"/>
                  </a:lnTo>
                  <a:lnTo>
                    <a:pt x="34" y="742"/>
                  </a:lnTo>
                  <a:lnTo>
                    <a:pt x="0" y="742"/>
                  </a:lnTo>
                </a:path>
              </a:pathLst>
            </a:custGeom>
            <a:noFill/>
            <a:ln w="9525" cap="rnd">
              <a:solidFill>
                <a:srgbClr val="000000"/>
              </a:solidFill>
              <a:round/>
              <a:headEnd/>
              <a:tailEnd/>
            </a:ln>
          </p:spPr>
          <p:txBody>
            <a:bodyPr/>
            <a:lstStyle/>
            <a:p>
              <a:endParaRPr lang="en-US"/>
            </a:p>
          </p:txBody>
        </p:sp>
        <p:sp>
          <p:nvSpPr>
            <p:cNvPr id="6251" name="Freeform 105"/>
            <p:cNvSpPr>
              <a:spLocks/>
            </p:cNvSpPr>
            <p:nvPr/>
          </p:nvSpPr>
          <p:spPr bwMode="auto">
            <a:xfrm>
              <a:off x="3267" y="2320"/>
              <a:ext cx="27" cy="745"/>
            </a:xfrm>
            <a:custGeom>
              <a:avLst/>
              <a:gdLst>
                <a:gd name="T0" fmla="*/ 27 w 27"/>
                <a:gd name="T1" fmla="*/ 0 h 745"/>
                <a:gd name="T2" fmla="*/ 0 w 27"/>
                <a:gd name="T3" fmla="*/ 0 h 745"/>
                <a:gd name="T4" fmla="*/ 0 w 27"/>
                <a:gd name="T5" fmla="*/ 745 h 745"/>
                <a:gd name="T6" fmla="*/ 24 w 27"/>
                <a:gd name="T7" fmla="*/ 745 h 745"/>
                <a:gd name="T8" fmla="*/ 0 60000 65536"/>
                <a:gd name="T9" fmla="*/ 0 60000 65536"/>
                <a:gd name="T10" fmla="*/ 0 60000 65536"/>
                <a:gd name="T11" fmla="*/ 0 60000 65536"/>
                <a:gd name="T12" fmla="*/ 0 w 27"/>
                <a:gd name="T13" fmla="*/ 0 h 745"/>
                <a:gd name="T14" fmla="*/ 27 w 27"/>
                <a:gd name="T15" fmla="*/ 745 h 745"/>
              </a:gdLst>
              <a:ahLst/>
              <a:cxnLst>
                <a:cxn ang="T8">
                  <a:pos x="T0" y="T1"/>
                </a:cxn>
                <a:cxn ang="T9">
                  <a:pos x="T2" y="T3"/>
                </a:cxn>
                <a:cxn ang="T10">
                  <a:pos x="T4" y="T5"/>
                </a:cxn>
                <a:cxn ang="T11">
                  <a:pos x="T6" y="T7"/>
                </a:cxn>
              </a:cxnLst>
              <a:rect l="T12" t="T13" r="T14" b="T15"/>
              <a:pathLst>
                <a:path w="27" h="745">
                  <a:moveTo>
                    <a:pt x="27" y="0"/>
                  </a:moveTo>
                  <a:lnTo>
                    <a:pt x="0" y="0"/>
                  </a:lnTo>
                  <a:lnTo>
                    <a:pt x="0" y="745"/>
                  </a:lnTo>
                  <a:lnTo>
                    <a:pt x="24" y="745"/>
                  </a:lnTo>
                </a:path>
              </a:pathLst>
            </a:custGeom>
            <a:noFill/>
            <a:ln w="9525" cap="rnd">
              <a:solidFill>
                <a:srgbClr val="000000"/>
              </a:solidFill>
              <a:round/>
              <a:headEnd/>
              <a:tailEnd/>
            </a:ln>
          </p:spPr>
          <p:txBody>
            <a:bodyPr/>
            <a:lstStyle/>
            <a:p>
              <a:endParaRPr lang="en-US"/>
            </a:p>
          </p:txBody>
        </p:sp>
        <p:sp>
          <p:nvSpPr>
            <p:cNvPr id="6252" name="Rectangle 106"/>
            <p:cNvSpPr>
              <a:spLocks noChangeArrowheads="1"/>
            </p:cNvSpPr>
            <p:nvPr/>
          </p:nvSpPr>
          <p:spPr bwMode="auto">
            <a:xfrm>
              <a:off x="4287" y="2331"/>
              <a:ext cx="44" cy="96"/>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0</a:t>
              </a:r>
              <a:endParaRPr lang="en-US">
                <a:cs typeface="Arial" charset="0"/>
              </a:endParaRPr>
            </a:p>
          </p:txBody>
        </p:sp>
        <p:sp>
          <p:nvSpPr>
            <p:cNvPr id="6253" name="Rectangle 107"/>
            <p:cNvSpPr>
              <a:spLocks noChangeArrowheads="1"/>
            </p:cNvSpPr>
            <p:nvPr/>
          </p:nvSpPr>
          <p:spPr bwMode="auto">
            <a:xfrm>
              <a:off x="3442" y="3531"/>
              <a:ext cx="218" cy="195"/>
            </a:xfrm>
            <a:prstGeom prst="rect">
              <a:avLst/>
            </a:prstGeom>
            <a:solidFill>
              <a:srgbClr val="FFFFFF"/>
            </a:solidFill>
            <a:ln w="9525">
              <a:noFill/>
              <a:miter lim="800000"/>
              <a:headEnd/>
              <a:tailEnd/>
            </a:ln>
          </p:spPr>
          <p:txBody>
            <a:bodyPr/>
            <a:lstStyle/>
            <a:p>
              <a:endParaRPr lang="en-US"/>
            </a:p>
          </p:txBody>
        </p:sp>
        <p:sp>
          <p:nvSpPr>
            <p:cNvPr id="6254" name="Rectangle 108"/>
            <p:cNvSpPr>
              <a:spLocks noChangeArrowheads="1"/>
            </p:cNvSpPr>
            <p:nvPr/>
          </p:nvSpPr>
          <p:spPr bwMode="auto">
            <a:xfrm>
              <a:off x="3442" y="3531"/>
              <a:ext cx="218" cy="195"/>
            </a:xfrm>
            <a:prstGeom prst="rect">
              <a:avLst/>
            </a:prstGeom>
            <a:noFill/>
            <a:ln w="9525" cap="rnd">
              <a:solidFill>
                <a:srgbClr val="000000"/>
              </a:solidFill>
              <a:round/>
              <a:headEnd/>
              <a:tailEnd/>
            </a:ln>
          </p:spPr>
          <p:txBody>
            <a:bodyPr/>
            <a:lstStyle/>
            <a:p>
              <a:endParaRPr lang="en-US"/>
            </a:p>
          </p:txBody>
        </p:sp>
        <p:sp>
          <p:nvSpPr>
            <p:cNvPr id="6255" name="Rectangle 109"/>
            <p:cNvSpPr>
              <a:spLocks noChangeArrowheads="1"/>
            </p:cNvSpPr>
            <p:nvPr/>
          </p:nvSpPr>
          <p:spPr bwMode="auto">
            <a:xfrm>
              <a:off x="3460" y="3589"/>
              <a:ext cx="52"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C</a:t>
              </a:r>
              <a:endParaRPr lang="en-US">
                <a:cs typeface="Arial" charset="0"/>
              </a:endParaRPr>
            </a:p>
          </p:txBody>
        </p:sp>
        <p:sp>
          <p:nvSpPr>
            <p:cNvPr id="6256" name="Rectangle 110"/>
            <p:cNvSpPr>
              <a:spLocks noChangeArrowheads="1"/>
            </p:cNvSpPr>
            <p:nvPr/>
          </p:nvSpPr>
          <p:spPr bwMode="auto">
            <a:xfrm>
              <a:off x="3510" y="3589"/>
              <a:ext cx="4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1</a:t>
              </a:r>
              <a:endParaRPr lang="en-US">
                <a:cs typeface="Arial" charset="0"/>
              </a:endParaRPr>
            </a:p>
          </p:txBody>
        </p:sp>
        <p:sp>
          <p:nvSpPr>
            <p:cNvPr id="6257" name="Rectangle 111"/>
            <p:cNvSpPr>
              <a:spLocks noChangeArrowheads="1"/>
            </p:cNvSpPr>
            <p:nvPr/>
          </p:nvSpPr>
          <p:spPr bwMode="auto">
            <a:xfrm>
              <a:off x="3548" y="3614"/>
              <a:ext cx="65" cy="67"/>
            </a:xfrm>
            <a:prstGeom prst="rect">
              <a:avLst/>
            </a:prstGeom>
            <a:noFill/>
            <a:ln w="9525">
              <a:noFill/>
              <a:miter lim="800000"/>
              <a:headEnd/>
              <a:tailEnd/>
            </a:ln>
          </p:spPr>
          <p:txBody>
            <a:bodyPr wrap="none" lIns="0" tIns="0" rIns="0" bIns="0">
              <a:spAutoFit/>
            </a:bodyPr>
            <a:lstStyle/>
            <a:p>
              <a:r>
                <a:rPr lang="en-US" sz="700" b="1">
                  <a:solidFill>
                    <a:srgbClr val="000000"/>
                  </a:solidFill>
                  <a:cs typeface="Arial" charset="0"/>
                </a:rPr>
                <a:t>sp</a:t>
              </a:r>
              <a:endParaRPr lang="en-US">
                <a:cs typeface="Arial" charset="0"/>
              </a:endParaRPr>
            </a:p>
          </p:txBody>
        </p:sp>
        <p:sp>
          <p:nvSpPr>
            <p:cNvPr id="6258" name="Rectangle 112"/>
            <p:cNvSpPr>
              <a:spLocks noChangeArrowheads="1"/>
            </p:cNvSpPr>
            <p:nvPr/>
          </p:nvSpPr>
          <p:spPr bwMode="auto">
            <a:xfrm>
              <a:off x="3611" y="3614"/>
              <a:ext cx="31" cy="67"/>
            </a:xfrm>
            <a:prstGeom prst="rect">
              <a:avLst/>
            </a:prstGeom>
            <a:noFill/>
            <a:ln w="9525">
              <a:noFill/>
              <a:miter lim="800000"/>
              <a:headEnd/>
              <a:tailEnd/>
            </a:ln>
          </p:spPr>
          <p:txBody>
            <a:bodyPr wrap="none" lIns="0" tIns="0" rIns="0" bIns="0">
              <a:spAutoFit/>
            </a:bodyPr>
            <a:lstStyle/>
            <a:p>
              <a:r>
                <a:rPr lang="en-US" sz="700" b="1">
                  <a:solidFill>
                    <a:srgbClr val="000000"/>
                  </a:solidFill>
                  <a:cs typeface="Arial" charset="0"/>
                </a:rPr>
                <a:t>0</a:t>
              </a:r>
              <a:endParaRPr lang="en-US">
                <a:cs typeface="Arial" charset="0"/>
              </a:endParaRPr>
            </a:p>
          </p:txBody>
        </p:sp>
        <p:sp>
          <p:nvSpPr>
            <p:cNvPr id="6259" name="Oval 113"/>
            <p:cNvSpPr>
              <a:spLocks noChangeArrowheads="1"/>
            </p:cNvSpPr>
            <p:nvPr/>
          </p:nvSpPr>
          <p:spPr bwMode="auto">
            <a:xfrm>
              <a:off x="3169" y="3965"/>
              <a:ext cx="158" cy="159"/>
            </a:xfrm>
            <a:prstGeom prst="ellipse">
              <a:avLst/>
            </a:prstGeom>
            <a:solidFill>
              <a:srgbClr val="FFFFFF"/>
            </a:solidFill>
            <a:ln w="0">
              <a:solidFill>
                <a:srgbClr val="000000"/>
              </a:solidFill>
              <a:round/>
              <a:headEnd/>
              <a:tailEnd/>
            </a:ln>
          </p:spPr>
          <p:txBody>
            <a:bodyPr/>
            <a:lstStyle/>
            <a:p>
              <a:endParaRPr lang="en-US"/>
            </a:p>
          </p:txBody>
        </p:sp>
        <p:sp>
          <p:nvSpPr>
            <p:cNvPr id="6260" name="Oval 114"/>
            <p:cNvSpPr>
              <a:spLocks noChangeArrowheads="1"/>
            </p:cNvSpPr>
            <p:nvPr/>
          </p:nvSpPr>
          <p:spPr bwMode="auto">
            <a:xfrm>
              <a:off x="3169" y="3965"/>
              <a:ext cx="158" cy="159"/>
            </a:xfrm>
            <a:prstGeom prst="ellipse">
              <a:avLst/>
            </a:prstGeom>
            <a:noFill/>
            <a:ln w="9525" cap="rnd">
              <a:solidFill>
                <a:srgbClr val="000000"/>
              </a:solidFill>
              <a:round/>
              <a:headEnd/>
              <a:tailEnd/>
            </a:ln>
          </p:spPr>
          <p:txBody>
            <a:bodyPr/>
            <a:lstStyle/>
            <a:p>
              <a:endParaRPr lang="en-US"/>
            </a:p>
          </p:txBody>
        </p:sp>
        <p:sp>
          <p:nvSpPr>
            <p:cNvPr id="6261" name="Rectangle 115"/>
            <p:cNvSpPr>
              <a:spLocks noChangeArrowheads="1"/>
            </p:cNvSpPr>
            <p:nvPr/>
          </p:nvSpPr>
          <p:spPr bwMode="auto">
            <a:xfrm>
              <a:off x="3207" y="4002"/>
              <a:ext cx="48"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V</a:t>
              </a:r>
              <a:endParaRPr lang="en-US">
                <a:cs typeface="Arial" charset="0"/>
              </a:endParaRPr>
            </a:p>
          </p:txBody>
        </p:sp>
        <p:sp>
          <p:nvSpPr>
            <p:cNvPr id="6262" name="Rectangle 116"/>
            <p:cNvSpPr>
              <a:spLocks noChangeArrowheads="1"/>
            </p:cNvSpPr>
            <p:nvPr/>
          </p:nvSpPr>
          <p:spPr bwMode="auto">
            <a:xfrm>
              <a:off x="3252" y="4002"/>
              <a:ext cx="4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3</a:t>
              </a:r>
              <a:endParaRPr lang="en-US">
                <a:cs typeface="Arial" charset="0"/>
              </a:endParaRPr>
            </a:p>
          </p:txBody>
        </p:sp>
        <p:sp>
          <p:nvSpPr>
            <p:cNvPr id="6263" name="Oval 117"/>
            <p:cNvSpPr>
              <a:spLocks noChangeArrowheads="1"/>
            </p:cNvSpPr>
            <p:nvPr/>
          </p:nvSpPr>
          <p:spPr bwMode="auto">
            <a:xfrm>
              <a:off x="3670" y="3965"/>
              <a:ext cx="158" cy="159"/>
            </a:xfrm>
            <a:prstGeom prst="ellipse">
              <a:avLst/>
            </a:prstGeom>
            <a:solidFill>
              <a:srgbClr val="FFFFFF"/>
            </a:solidFill>
            <a:ln w="0">
              <a:solidFill>
                <a:srgbClr val="000000"/>
              </a:solidFill>
              <a:round/>
              <a:headEnd/>
              <a:tailEnd/>
            </a:ln>
          </p:spPr>
          <p:txBody>
            <a:bodyPr/>
            <a:lstStyle/>
            <a:p>
              <a:endParaRPr lang="en-US"/>
            </a:p>
          </p:txBody>
        </p:sp>
        <p:sp>
          <p:nvSpPr>
            <p:cNvPr id="6264" name="Oval 118"/>
            <p:cNvSpPr>
              <a:spLocks noChangeArrowheads="1"/>
            </p:cNvSpPr>
            <p:nvPr/>
          </p:nvSpPr>
          <p:spPr bwMode="auto">
            <a:xfrm>
              <a:off x="3670" y="3965"/>
              <a:ext cx="158" cy="159"/>
            </a:xfrm>
            <a:prstGeom prst="ellipse">
              <a:avLst/>
            </a:prstGeom>
            <a:noFill/>
            <a:ln w="9525" cap="rnd">
              <a:solidFill>
                <a:srgbClr val="000000"/>
              </a:solidFill>
              <a:round/>
              <a:headEnd/>
              <a:tailEnd/>
            </a:ln>
          </p:spPr>
          <p:txBody>
            <a:bodyPr/>
            <a:lstStyle/>
            <a:p>
              <a:endParaRPr lang="en-US"/>
            </a:p>
          </p:txBody>
        </p:sp>
        <p:sp>
          <p:nvSpPr>
            <p:cNvPr id="6265" name="Rectangle 119"/>
            <p:cNvSpPr>
              <a:spLocks noChangeArrowheads="1"/>
            </p:cNvSpPr>
            <p:nvPr/>
          </p:nvSpPr>
          <p:spPr bwMode="auto">
            <a:xfrm>
              <a:off x="3706" y="4002"/>
              <a:ext cx="48"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V</a:t>
              </a:r>
              <a:endParaRPr lang="en-US">
                <a:cs typeface="Arial" charset="0"/>
              </a:endParaRPr>
            </a:p>
          </p:txBody>
        </p:sp>
        <p:sp>
          <p:nvSpPr>
            <p:cNvPr id="6266" name="Rectangle 120"/>
            <p:cNvSpPr>
              <a:spLocks noChangeArrowheads="1"/>
            </p:cNvSpPr>
            <p:nvPr/>
          </p:nvSpPr>
          <p:spPr bwMode="auto">
            <a:xfrm>
              <a:off x="3750" y="4002"/>
              <a:ext cx="4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5</a:t>
              </a:r>
              <a:endParaRPr lang="en-US">
                <a:cs typeface="Arial" charset="0"/>
              </a:endParaRPr>
            </a:p>
          </p:txBody>
        </p:sp>
        <p:sp>
          <p:nvSpPr>
            <p:cNvPr id="6267" name="Oval 121"/>
            <p:cNvSpPr>
              <a:spLocks noChangeArrowheads="1"/>
            </p:cNvSpPr>
            <p:nvPr/>
          </p:nvSpPr>
          <p:spPr bwMode="auto">
            <a:xfrm>
              <a:off x="4510" y="3953"/>
              <a:ext cx="158" cy="159"/>
            </a:xfrm>
            <a:prstGeom prst="ellipse">
              <a:avLst/>
            </a:prstGeom>
            <a:solidFill>
              <a:srgbClr val="FFFFFF"/>
            </a:solidFill>
            <a:ln w="0">
              <a:solidFill>
                <a:srgbClr val="000000"/>
              </a:solidFill>
              <a:round/>
              <a:headEnd/>
              <a:tailEnd/>
            </a:ln>
          </p:spPr>
          <p:txBody>
            <a:bodyPr/>
            <a:lstStyle/>
            <a:p>
              <a:endParaRPr lang="en-US"/>
            </a:p>
          </p:txBody>
        </p:sp>
        <p:sp>
          <p:nvSpPr>
            <p:cNvPr id="6268" name="Oval 122"/>
            <p:cNvSpPr>
              <a:spLocks noChangeArrowheads="1"/>
            </p:cNvSpPr>
            <p:nvPr/>
          </p:nvSpPr>
          <p:spPr bwMode="auto">
            <a:xfrm>
              <a:off x="4510" y="3953"/>
              <a:ext cx="158" cy="159"/>
            </a:xfrm>
            <a:prstGeom prst="ellipse">
              <a:avLst/>
            </a:prstGeom>
            <a:noFill/>
            <a:ln w="9525" cap="rnd">
              <a:solidFill>
                <a:srgbClr val="000000"/>
              </a:solidFill>
              <a:round/>
              <a:headEnd/>
              <a:tailEnd/>
            </a:ln>
          </p:spPr>
          <p:txBody>
            <a:bodyPr/>
            <a:lstStyle/>
            <a:p>
              <a:endParaRPr lang="en-US"/>
            </a:p>
          </p:txBody>
        </p:sp>
        <p:sp>
          <p:nvSpPr>
            <p:cNvPr id="6269" name="Rectangle 123"/>
            <p:cNvSpPr>
              <a:spLocks noChangeArrowheads="1"/>
            </p:cNvSpPr>
            <p:nvPr/>
          </p:nvSpPr>
          <p:spPr bwMode="auto">
            <a:xfrm>
              <a:off x="4546" y="3989"/>
              <a:ext cx="48"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V</a:t>
              </a:r>
              <a:endParaRPr lang="en-US">
                <a:cs typeface="Arial" charset="0"/>
              </a:endParaRPr>
            </a:p>
          </p:txBody>
        </p:sp>
        <p:sp>
          <p:nvSpPr>
            <p:cNvPr id="6270" name="Rectangle 124"/>
            <p:cNvSpPr>
              <a:spLocks noChangeArrowheads="1"/>
            </p:cNvSpPr>
            <p:nvPr/>
          </p:nvSpPr>
          <p:spPr bwMode="auto">
            <a:xfrm>
              <a:off x="4590" y="3989"/>
              <a:ext cx="4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8</a:t>
              </a:r>
              <a:endParaRPr lang="en-US">
                <a:cs typeface="Arial" charset="0"/>
              </a:endParaRPr>
            </a:p>
          </p:txBody>
        </p:sp>
        <p:sp>
          <p:nvSpPr>
            <p:cNvPr id="6271" name="Oval 125"/>
            <p:cNvSpPr>
              <a:spLocks noChangeArrowheads="1"/>
            </p:cNvSpPr>
            <p:nvPr/>
          </p:nvSpPr>
          <p:spPr bwMode="auto">
            <a:xfrm>
              <a:off x="5021" y="3950"/>
              <a:ext cx="159" cy="159"/>
            </a:xfrm>
            <a:prstGeom prst="ellipse">
              <a:avLst/>
            </a:prstGeom>
            <a:solidFill>
              <a:srgbClr val="FFFFFF"/>
            </a:solidFill>
            <a:ln w="0">
              <a:solidFill>
                <a:srgbClr val="000000"/>
              </a:solidFill>
              <a:round/>
              <a:headEnd/>
              <a:tailEnd/>
            </a:ln>
          </p:spPr>
          <p:txBody>
            <a:bodyPr/>
            <a:lstStyle/>
            <a:p>
              <a:endParaRPr lang="en-US"/>
            </a:p>
          </p:txBody>
        </p:sp>
        <p:sp>
          <p:nvSpPr>
            <p:cNvPr id="6272" name="Oval 126"/>
            <p:cNvSpPr>
              <a:spLocks noChangeArrowheads="1"/>
            </p:cNvSpPr>
            <p:nvPr/>
          </p:nvSpPr>
          <p:spPr bwMode="auto">
            <a:xfrm>
              <a:off x="5021" y="3950"/>
              <a:ext cx="159" cy="159"/>
            </a:xfrm>
            <a:prstGeom prst="ellipse">
              <a:avLst/>
            </a:prstGeom>
            <a:noFill/>
            <a:ln w="9525" cap="rnd">
              <a:solidFill>
                <a:srgbClr val="000000"/>
              </a:solidFill>
              <a:round/>
              <a:headEnd/>
              <a:tailEnd/>
            </a:ln>
          </p:spPr>
          <p:txBody>
            <a:bodyPr/>
            <a:lstStyle/>
            <a:p>
              <a:endParaRPr lang="en-US"/>
            </a:p>
          </p:txBody>
        </p:sp>
        <p:sp>
          <p:nvSpPr>
            <p:cNvPr id="6273" name="Rectangle 127"/>
            <p:cNvSpPr>
              <a:spLocks noChangeArrowheads="1"/>
            </p:cNvSpPr>
            <p:nvPr/>
          </p:nvSpPr>
          <p:spPr bwMode="auto">
            <a:xfrm>
              <a:off x="5039" y="3983"/>
              <a:ext cx="48"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V</a:t>
              </a:r>
              <a:endParaRPr lang="en-US">
                <a:cs typeface="Arial" charset="0"/>
              </a:endParaRPr>
            </a:p>
          </p:txBody>
        </p:sp>
        <p:sp>
          <p:nvSpPr>
            <p:cNvPr id="6274" name="Rectangle 128"/>
            <p:cNvSpPr>
              <a:spLocks noChangeArrowheads="1"/>
            </p:cNvSpPr>
            <p:nvPr/>
          </p:nvSpPr>
          <p:spPr bwMode="auto">
            <a:xfrm>
              <a:off x="5083" y="3983"/>
              <a:ext cx="8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10</a:t>
              </a:r>
              <a:endParaRPr lang="en-US">
                <a:cs typeface="Arial" charset="0"/>
              </a:endParaRPr>
            </a:p>
          </p:txBody>
        </p:sp>
        <p:sp>
          <p:nvSpPr>
            <p:cNvPr id="6275" name="Line 129"/>
            <p:cNvSpPr>
              <a:spLocks noChangeShapeType="1"/>
            </p:cNvSpPr>
            <p:nvPr/>
          </p:nvSpPr>
          <p:spPr bwMode="auto">
            <a:xfrm flipH="1">
              <a:off x="3243" y="3726"/>
              <a:ext cx="296" cy="239"/>
            </a:xfrm>
            <a:prstGeom prst="line">
              <a:avLst/>
            </a:prstGeom>
            <a:noFill/>
            <a:ln w="28575" cap="rnd">
              <a:solidFill>
                <a:srgbClr val="000000"/>
              </a:solidFill>
              <a:round/>
              <a:headEnd/>
              <a:tailEnd/>
            </a:ln>
          </p:spPr>
          <p:txBody>
            <a:bodyPr/>
            <a:lstStyle/>
            <a:p>
              <a:endParaRPr lang="en-US"/>
            </a:p>
          </p:txBody>
        </p:sp>
        <p:sp>
          <p:nvSpPr>
            <p:cNvPr id="6276" name="Line 130"/>
            <p:cNvSpPr>
              <a:spLocks noChangeShapeType="1"/>
            </p:cNvSpPr>
            <p:nvPr/>
          </p:nvSpPr>
          <p:spPr bwMode="auto">
            <a:xfrm>
              <a:off x="3535" y="3729"/>
              <a:ext cx="213" cy="236"/>
            </a:xfrm>
            <a:prstGeom prst="line">
              <a:avLst/>
            </a:prstGeom>
            <a:noFill/>
            <a:ln w="28575" cap="rnd">
              <a:solidFill>
                <a:srgbClr val="000000"/>
              </a:solidFill>
              <a:round/>
              <a:headEnd/>
              <a:tailEnd/>
            </a:ln>
          </p:spPr>
          <p:txBody>
            <a:bodyPr/>
            <a:lstStyle/>
            <a:p>
              <a:endParaRPr lang="en-US"/>
            </a:p>
          </p:txBody>
        </p:sp>
        <p:sp>
          <p:nvSpPr>
            <p:cNvPr id="6277" name="Freeform 131"/>
            <p:cNvSpPr>
              <a:spLocks/>
            </p:cNvSpPr>
            <p:nvPr/>
          </p:nvSpPr>
          <p:spPr bwMode="auto">
            <a:xfrm>
              <a:off x="4417" y="3718"/>
              <a:ext cx="687" cy="231"/>
            </a:xfrm>
            <a:custGeom>
              <a:avLst/>
              <a:gdLst>
                <a:gd name="T0" fmla="*/ 687 w 687"/>
                <a:gd name="T1" fmla="*/ 231 h 231"/>
                <a:gd name="T2" fmla="*/ 0 w 687"/>
                <a:gd name="T3" fmla="*/ 0 h 231"/>
                <a:gd name="T4" fmla="*/ 174 w 687"/>
                <a:gd name="T5" fmla="*/ 231 h 231"/>
                <a:gd name="T6" fmla="*/ 0 60000 65536"/>
                <a:gd name="T7" fmla="*/ 0 60000 65536"/>
                <a:gd name="T8" fmla="*/ 0 60000 65536"/>
                <a:gd name="T9" fmla="*/ 0 w 687"/>
                <a:gd name="T10" fmla="*/ 0 h 231"/>
                <a:gd name="T11" fmla="*/ 687 w 687"/>
                <a:gd name="T12" fmla="*/ 231 h 231"/>
              </a:gdLst>
              <a:ahLst/>
              <a:cxnLst>
                <a:cxn ang="T6">
                  <a:pos x="T0" y="T1"/>
                </a:cxn>
                <a:cxn ang="T7">
                  <a:pos x="T2" y="T3"/>
                </a:cxn>
                <a:cxn ang="T8">
                  <a:pos x="T4" y="T5"/>
                </a:cxn>
              </a:cxnLst>
              <a:rect l="T9" t="T10" r="T11" b="T12"/>
              <a:pathLst>
                <a:path w="687" h="231">
                  <a:moveTo>
                    <a:pt x="687" y="231"/>
                  </a:moveTo>
                  <a:lnTo>
                    <a:pt x="0" y="0"/>
                  </a:lnTo>
                  <a:lnTo>
                    <a:pt x="174" y="231"/>
                  </a:lnTo>
                </a:path>
              </a:pathLst>
            </a:custGeom>
            <a:noFill/>
            <a:ln w="28575" cap="rnd">
              <a:solidFill>
                <a:srgbClr val="000000"/>
              </a:solidFill>
              <a:round/>
              <a:headEnd/>
              <a:tailEnd/>
            </a:ln>
          </p:spPr>
          <p:txBody>
            <a:bodyPr/>
            <a:lstStyle/>
            <a:p>
              <a:endParaRPr lang="en-US"/>
            </a:p>
          </p:txBody>
        </p:sp>
        <p:sp>
          <p:nvSpPr>
            <p:cNvPr id="6278" name="Rectangle 132"/>
            <p:cNvSpPr>
              <a:spLocks noChangeArrowheads="1"/>
            </p:cNvSpPr>
            <p:nvPr/>
          </p:nvSpPr>
          <p:spPr bwMode="auto">
            <a:xfrm>
              <a:off x="4342" y="3522"/>
              <a:ext cx="217" cy="196"/>
            </a:xfrm>
            <a:prstGeom prst="rect">
              <a:avLst/>
            </a:prstGeom>
            <a:solidFill>
              <a:srgbClr val="FFFFFF"/>
            </a:solidFill>
            <a:ln w="9525">
              <a:noFill/>
              <a:miter lim="800000"/>
              <a:headEnd/>
              <a:tailEnd/>
            </a:ln>
          </p:spPr>
          <p:txBody>
            <a:bodyPr/>
            <a:lstStyle/>
            <a:p>
              <a:endParaRPr lang="en-US"/>
            </a:p>
          </p:txBody>
        </p:sp>
        <p:sp>
          <p:nvSpPr>
            <p:cNvPr id="6279" name="Rectangle 133"/>
            <p:cNvSpPr>
              <a:spLocks noChangeArrowheads="1"/>
            </p:cNvSpPr>
            <p:nvPr/>
          </p:nvSpPr>
          <p:spPr bwMode="auto">
            <a:xfrm>
              <a:off x="4342" y="3522"/>
              <a:ext cx="217" cy="196"/>
            </a:xfrm>
            <a:prstGeom prst="rect">
              <a:avLst/>
            </a:prstGeom>
            <a:noFill/>
            <a:ln w="9525" cap="rnd">
              <a:solidFill>
                <a:srgbClr val="000000"/>
              </a:solidFill>
              <a:round/>
              <a:headEnd/>
              <a:tailEnd/>
            </a:ln>
          </p:spPr>
          <p:txBody>
            <a:bodyPr/>
            <a:lstStyle/>
            <a:p>
              <a:endParaRPr lang="en-US"/>
            </a:p>
          </p:txBody>
        </p:sp>
        <p:sp>
          <p:nvSpPr>
            <p:cNvPr id="6280" name="Rectangle 134"/>
            <p:cNvSpPr>
              <a:spLocks noChangeArrowheads="1"/>
            </p:cNvSpPr>
            <p:nvPr/>
          </p:nvSpPr>
          <p:spPr bwMode="auto">
            <a:xfrm>
              <a:off x="4363" y="3582"/>
              <a:ext cx="52"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C</a:t>
              </a:r>
              <a:endParaRPr lang="en-US">
                <a:cs typeface="Arial" charset="0"/>
              </a:endParaRPr>
            </a:p>
          </p:txBody>
        </p:sp>
        <p:sp>
          <p:nvSpPr>
            <p:cNvPr id="6281" name="Rectangle 135"/>
            <p:cNvSpPr>
              <a:spLocks noChangeArrowheads="1"/>
            </p:cNvSpPr>
            <p:nvPr/>
          </p:nvSpPr>
          <p:spPr bwMode="auto">
            <a:xfrm>
              <a:off x="4407" y="3582"/>
              <a:ext cx="40" cy="86"/>
            </a:xfrm>
            <a:prstGeom prst="rect">
              <a:avLst/>
            </a:prstGeom>
            <a:noFill/>
            <a:ln w="9525">
              <a:noFill/>
              <a:miter lim="800000"/>
              <a:headEnd/>
              <a:tailEnd/>
            </a:ln>
          </p:spPr>
          <p:txBody>
            <a:bodyPr wrap="none" lIns="0" tIns="0" rIns="0" bIns="0">
              <a:spAutoFit/>
            </a:bodyPr>
            <a:lstStyle/>
            <a:p>
              <a:r>
                <a:rPr lang="en-US" sz="900" b="1">
                  <a:solidFill>
                    <a:srgbClr val="000000"/>
                  </a:solidFill>
                  <a:cs typeface="Arial" charset="0"/>
                </a:rPr>
                <a:t>1</a:t>
              </a:r>
              <a:endParaRPr lang="en-US">
                <a:cs typeface="Arial" charset="0"/>
              </a:endParaRPr>
            </a:p>
          </p:txBody>
        </p:sp>
        <p:sp>
          <p:nvSpPr>
            <p:cNvPr id="6282" name="Rectangle 136"/>
            <p:cNvSpPr>
              <a:spLocks noChangeArrowheads="1"/>
            </p:cNvSpPr>
            <p:nvPr/>
          </p:nvSpPr>
          <p:spPr bwMode="auto">
            <a:xfrm>
              <a:off x="4445" y="3608"/>
              <a:ext cx="65" cy="67"/>
            </a:xfrm>
            <a:prstGeom prst="rect">
              <a:avLst/>
            </a:prstGeom>
            <a:noFill/>
            <a:ln w="9525">
              <a:noFill/>
              <a:miter lim="800000"/>
              <a:headEnd/>
              <a:tailEnd/>
            </a:ln>
          </p:spPr>
          <p:txBody>
            <a:bodyPr wrap="none" lIns="0" tIns="0" rIns="0" bIns="0">
              <a:spAutoFit/>
            </a:bodyPr>
            <a:lstStyle/>
            <a:p>
              <a:r>
                <a:rPr lang="en-US" sz="700" b="1">
                  <a:solidFill>
                    <a:srgbClr val="000000"/>
                  </a:solidFill>
                  <a:cs typeface="Arial" charset="0"/>
                </a:rPr>
                <a:t>sp</a:t>
              </a:r>
              <a:endParaRPr lang="en-US">
                <a:cs typeface="Arial" charset="0"/>
              </a:endParaRPr>
            </a:p>
          </p:txBody>
        </p:sp>
        <p:sp>
          <p:nvSpPr>
            <p:cNvPr id="6283" name="Rectangle 137"/>
            <p:cNvSpPr>
              <a:spLocks noChangeArrowheads="1"/>
            </p:cNvSpPr>
            <p:nvPr/>
          </p:nvSpPr>
          <p:spPr bwMode="auto">
            <a:xfrm>
              <a:off x="4508" y="3608"/>
              <a:ext cx="31" cy="67"/>
            </a:xfrm>
            <a:prstGeom prst="rect">
              <a:avLst/>
            </a:prstGeom>
            <a:noFill/>
            <a:ln w="9525">
              <a:noFill/>
              <a:miter lim="800000"/>
              <a:headEnd/>
              <a:tailEnd/>
            </a:ln>
          </p:spPr>
          <p:txBody>
            <a:bodyPr wrap="none" lIns="0" tIns="0" rIns="0" bIns="0">
              <a:spAutoFit/>
            </a:bodyPr>
            <a:lstStyle/>
            <a:p>
              <a:r>
                <a:rPr lang="en-US" sz="700" b="1">
                  <a:solidFill>
                    <a:srgbClr val="000000"/>
                  </a:solidFill>
                  <a:cs typeface="Arial" charset="0"/>
                </a:rPr>
                <a:t>1</a:t>
              </a:r>
              <a:endParaRPr lang="en-US">
                <a:cs typeface="Arial" charset="0"/>
              </a:endParaRPr>
            </a:p>
          </p:txBody>
        </p:sp>
        <p:sp>
          <p:nvSpPr>
            <p:cNvPr id="6156" name="Oval 10"/>
            <p:cNvSpPr>
              <a:spLocks noChangeArrowheads="1"/>
            </p:cNvSpPr>
            <p:nvPr/>
          </p:nvSpPr>
          <p:spPr bwMode="auto">
            <a:xfrm>
              <a:off x="3120" y="3717"/>
              <a:ext cx="790" cy="277"/>
            </a:xfrm>
            <a:prstGeom prst="ellipse">
              <a:avLst/>
            </a:prstGeom>
            <a:noFill/>
            <a:ln w="57150">
              <a:solidFill>
                <a:srgbClr val="0066FF"/>
              </a:solidFill>
              <a:prstDash val="sysDot"/>
              <a:round/>
              <a:headEnd/>
              <a:tailEnd/>
            </a:ln>
          </p:spPr>
          <p:txBody>
            <a:bodyPr wrap="none" anchor="ctr"/>
            <a:lstStyle/>
            <a:p>
              <a:endParaRPr lang="en-US"/>
            </a:p>
          </p:txBody>
        </p:sp>
      </p:grpSp>
      <p:sp>
        <p:nvSpPr>
          <p:cNvPr id="140" name="TextBox 139"/>
          <p:cNvSpPr txBox="1"/>
          <p:nvPr/>
        </p:nvSpPr>
        <p:spPr>
          <a:xfrm>
            <a:off x="3389684" y="2063900"/>
            <a:ext cx="1520038" cy="830997"/>
          </a:xfrm>
          <a:prstGeom prst="rect">
            <a:avLst/>
          </a:prstGeom>
          <a:noFill/>
        </p:spPr>
        <p:txBody>
          <a:bodyPr wrap="square" rtlCol="0">
            <a:spAutoFit/>
          </a:bodyPr>
          <a:lstStyle/>
          <a:p>
            <a:r>
              <a:rPr lang="en-US" sz="1600" dirty="0" smtClean="0"/>
              <a:t>each message  is sent with at least 6 bit wire</a:t>
            </a:r>
            <a:endParaRPr lang="en-US" sz="1600" dirty="0"/>
          </a:p>
        </p:txBody>
      </p:sp>
      <p:cxnSp>
        <p:nvCxnSpPr>
          <p:cNvPr id="148" name="Straight Arrow Connector 147"/>
          <p:cNvCxnSpPr/>
          <p:nvPr/>
        </p:nvCxnSpPr>
        <p:spPr>
          <a:xfrm>
            <a:off x="4766209" y="2571784"/>
            <a:ext cx="577316" cy="1028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Slide Number Placeholder 143"/>
          <p:cNvSpPr>
            <a:spLocks noGrp="1"/>
          </p:cNvSpPr>
          <p:nvPr>
            <p:ph type="sldNum" sz="quarter" idx="11"/>
          </p:nvPr>
        </p:nvSpPr>
        <p:spPr>
          <a:xfrm>
            <a:off x="222421" y="6123598"/>
            <a:ext cx="729048" cy="457200"/>
          </a:xfrm>
        </p:spPr>
        <p:txBody>
          <a:bodyPr/>
          <a:lstStyle/>
          <a:p>
            <a:pPr>
              <a:defRPr/>
            </a:pPr>
            <a:fld id="{881E78EA-EF0E-4F40-8306-73819127E0DD}" type="slidenum">
              <a:rPr lang="en-US" smtClean="0"/>
              <a:pPr>
                <a:defRPr/>
              </a:pPr>
              <a:t>11</a:t>
            </a:fld>
            <a:endParaRPr lang="en-US"/>
          </a:p>
        </p:txBody>
      </p:sp>
      <p:graphicFrame>
        <p:nvGraphicFramePr>
          <p:cNvPr id="207879" name="Object 7"/>
          <p:cNvGraphicFramePr>
            <a:graphicFrameLocks noChangeAspect="1"/>
          </p:cNvGraphicFramePr>
          <p:nvPr/>
        </p:nvGraphicFramePr>
        <p:xfrm>
          <a:off x="1140867" y="668411"/>
          <a:ext cx="2090013" cy="2428484"/>
        </p:xfrm>
        <a:graphic>
          <a:graphicData uri="http://schemas.openxmlformats.org/presentationml/2006/ole">
            <p:oleObj spid="_x0000_s207879" name="Visio" r:id="rId5" imgW="1802522" imgH="2169138" progId="Visio.Drawing.11">
              <p:embed/>
            </p:oleObj>
          </a:graphicData>
        </a:graphic>
      </p:graphicFrame>
      <p:cxnSp>
        <p:nvCxnSpPr>
          <p:cNvPr id="145" name="Straight Arrow Connector 144"/>
          <p:cNvCxnSpPr/>
          <p:nvPr/>
        </p:nvCxnSpPr>
        <p:spPr>
          <a:xfrm>
            <a:off x="1549400" y="4269740"/>
            <a:ext cx="109728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562100" y="4549140"/>
            <a:ext cx="109728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7" name="Text Box 5"/>
          <p:cNvSpPr txBox="1">
            <a:spLocks noChangeArrowheads="1"/>
          </p:cNvSpPr>
          <p:nvPr/>
        </p:nvSpPr>
        <p:spPr bwMode="auto">
          <a:xfrm>
            <a:off x="1565275" y="3899853"/>
            <a:ext cx="1778000" cy="338554"/>
          </a:xfrm>
          <a:prstGeom prst="rect">
            <a:avLst/>
          </a:prstGeom>
          <a:noFill/>
          <a:ln w="9525">
            <a:noFill/>
            <a:miter lim="800000"/>
            <a:headEnd/>
            <a:tailEnd/>
          </a:ln>
        </p:spPr>
        <p:txBody>
          <a:bodyPr>
            <a:spAutoFit/>
          </a:bodyPr>
          <a:lstStyle/>
          <a:p>
            <a:pPr>
              <a:spcBef>
                <a:spcPct val="50000"/>
              </a:spcBef>
            </a:pPr>
            <a:r>
              <a:rPr lang="en-US" sz="1600" i="1" dirty="0" smtClean="0">
                <a:cs typeface="Arial" charset="0"/>
              </a:rPr>
              <a:t>Sign</a:t>
            </a:r>
            <a:r>
              <a:rPr lang="en-US" sz="1600" i="1" baseline="-25000" dirty="0" smtClean="0">
                <a:cs typeface="Arial" charset="0"/>
              </a:rPr>
              <a:t>Sp0</a:t>
            </a:r>
            <a:endParaRPr lang="en-US" sz="1600" i="1" baseline="-25000" dirty="0">
              <a:cs typeface="Arial" charset="0"/>
            </a:endParaRPr>
          </a:p>
        </p:txBody>
      </p:sp>
      <p:sp>
        <p:nvSpPr>
          <p:cNvPr id="149" name="Text Box 5"/>
          <p:cNvSpPr txBox="1">
            <a:spLocks noChangeArrowheads="1"/>
          </p:cNvSpPr>
          <p:nvPr/>
        </p:nvSpPr>
        <p:spPr bwMode="auto">
          <a:xfrm>
            <a:off x="1577975" y="4204653"/>
            <a:ext cx="1165225" cy="338554"/>
          </a:xfrm>
          <a:prstGeom prst="rect">
            <a:avLst/>
          </a:prstGeom>
          <a:noFill/>
          <a:ln w="9525">
            <a:noFill/>
            <a:miter lim="800000"/>
            <a:headEnd/>
            <a:tailEnd/>
          </a:ln>
        </p:spPr>
        <p:txBody>
          <a:bodyPr wrap="square">
            <a:spAutoFit/>
          </a:bodyPr>
          <a:lstStyle/>
          <a:p>
            <a:pPr>
              <a:spcBef>
                <a:spcPct val="50000"/>
              </a:spcBef>
            </a:pPr>
            <a:r>
              <a:rPr lang="en-US" sz="1600" i="1" dirty="0" smtClean="0">
                <a:cs typeface="Arial" charset="0"/>
              </a:rPr>
              <a:t>Sign</a:t>
            </a:r>
            <a:r>
              <a:rPr lang="en-US" sz="1600" i="1" baseline="-25000" dirty="0" smtClean="0">
                <a:cs typeface="Arial" charset="0"/>
              </a:rPr>
              <a:t>Sp1</a:t>
            </a:r>
            <a:endParaRPr lang="en-US" sz="1600" i="1" baseline="-25000" dirty="0">
              <a:cs typeface="Arial" charset="0"/>
            </a:endParaRPr>
          </a:p>
        </p:txBody>
      </p:sp>
      <p:cxnSp>
        <p:nvCxnSpPr>
          <p:cNvPr id="152" name="Straight Arrow Connector 151"/>
          <p:cNvCxnSpPr/>
          <p:nvPr/>
        </p:nvCxnSpPr>
        <p:spPr>
          <a:xfrm>
            <a:off x="1574800" y="4904740"/>
            <a:ext cx="109728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1587500" y="5184140"/>
            <a:ext cx="109728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4" name="Text Box 5"/>
          <p:cNvSpPr txBox="1">
            <a:spLocks noChangeArrowheads="1"/>
          </p:cNvSpPr>
          <p:nvPr/>
        </p:nvSpPr>
        <p:spPr bwMode="auto">
          <a:xfrm>
            <a:off x="1590675" y="4534853"/>
            <a:ext cx="1778000" cy="338554"/>
          </a:xfrm>
          <a:prstGeom prst="rect">
            <a:avLst/>
          </a:prstGeom>
          <a:noFill/>
          <a:ln w="9525">
            <a:noFill/>
            <a:miter lim="800000"/>
            <a:headEnd/>
            <a:tailEnd/>
          </a:ln>
        </p:spPr>
        <p:txBody>
          <a:bodyPr>
            <a:spAutoFit/>
          </a:bodyPr>
          <a:lstStyle/>
          <a:p>
            <a:pPr>
              <a:spcBef>
                <a:spcPct val="50000"/>
              </a:spcBef>
            </a:pPr>
            <a:r>
              <a:rPr lang="en-US" sz="1600" i="1" dirty="0" smtClean="0">
                <a:cs typeface="Arial" charset="0"/>
              </a:rPr>
              <a:t>Thresh</a:t>
            </a:r>
            <a:r>
              <a:rPr lang="en-US" sz="1600" i="1" baseline="-25000" dirty="0" smtClean="0">
                <a:cs typeface="Arial" charset="0"/>
              </a:rPr>
              <a:t>Sp0</a:t>
            </a:r>
            <a:endParaRPr lang="en-US" sz="1600" i="1" baseline="-25000" dirty="0">
              <a:cs typeface="Arial" charset="0"/>
            </a:endParaRPr>
          </a:p>
        </p:txBody>
      </p:sp>
      <p:sp>
        <p:nvSpPr>
          <p:cNvPr id="155" name="Text Box 5"/>
          <p:cNvSpPr txBox="1">
            <a:spLocks noChangeArrowheads="1"/>
          </p:cNvSpPr>
          <p:nvPr/>
        </p:nvSpPr>
        <p:spPr bwMode="auto">
          <a:xfrm>
            <a:off x="1603375" y="4839653"/>
            <a:ext cx="1165225" cy="338554"/>
          </a:xfrm>
          <a:prstGeom prst="rect">
            <a:avLst/>
          </a:prstGeom>
          <a:noFill/>
          <a:ln w="9525">
            <a:noFill/>
            <a:miter lim="800000"/>
            <a:headEnd/>
            <a:tailEnd/>
          </a:ln>
        </p:spPr>
        <p:txBody>
          <a:bodyPr wrap="square">
            <a:spAutoFit/>
          </a:bodyPr>
          <a:lstStyle/>
          <a:p>
            <a:pPr>
              <a:spcBef>
                <a:spcPct val="50000"/>
              </a:spcBef>
            </a:pPr>
            <a:r>
              <a:rPr lang="en-US" sz="1600" i="1" dirty="0" smtClean="0">
                <a:cs typeface="Arial" charset="0"/>
              </a:rPr>
              <a:t>Thresh</a:t>
            </a:r>
            <a:r>
              <a:rPr lang="en-US" sz="1600" i="1" baseline="-25000" dirty="0" smtClean="0">
                <a:cs typeface="Arial" charset="0"/>
              </a:rPr>
              <a:t>Sp1</a:t>
            </a:r>
            <a:endParaRPr lang="en-US" sz="1600" i="1" baseline="-25000" dirty="0">
              <a:cs typeface="Arial" charset="0"/>
            </a:endParaRPr>
          </a:p>
        </p:txBody>
      </p:sp>
      <p:graphicFrame>
        <p:nvGraphicFramePr>
          <p:cNvPr id="207884" name="Object 12"/>
          <p:cNvGraphicFramePr>
            <a:graphicFrameLocks noChangeAspect="1"/>
          </p:cNvGraphicFramePr>
          <p:nvPr/>
        </p:nvGraphicFramePr>
        <p:xfrm>
          <a:off x="622642" y="3984811"/>
          <a:ext cx="2995613" cy="2312987"/>
        </p:xfrm>
        <a:graphic>
          <a:graphicData uri="http://schemas.openxmlformats.org/presentationml/2006/ole">
            <p:oleObj spid="_x0000_s207884" name="Visio" r:id="rId6" imgW="2995672" imgH="2312481" progId="Visio.Drawing.11">
              <p:embed/>
            </p:oleObj>
          </a:graphicData>
        </a:graphic>
      </p:graphicFrame>
      <p:sp>
        <p:nvSpPr>
          <p:cNvPr id="151" name="Rectangle 72"/>
          <p:cNvSpPr>
            <a:spLocks noChangeArrowheads="1"/>
          </p:cNvSpPr>
          <p:nvPr/>
        </p:nvSpPr>
        <p:spPr bwMode="auto">
          <a:xfrm>
            <a:off x="2070341" y="6531432"/>
            <a:ext cx="7073660" cy="307777"/>
          </a:xfrm>
          <a:prstGeom prst="rect">
            <a:avLst/>
          </a:prstGeom>
          <a:noFill/>
          <a:ln w="9525">
            <a:noFill/>
            <a:miter lim="800000"/>
            <a:headEnd/>
            <a:tailEnd/>
          </a:ln>
        </p:spPr>
        <p:txBody>
          <a:bodyPr wrap="square">
            <a:spAutoFit/>
          </a:bodyPr>
          <a:lstStyle/>
          <a:p>
            <a:pPr algn="r"/>
            <a:r>
              <a:rPr lang="en-US" sz="1400" dirty="0" err="1"/>
              <a:t>Mohsenin</a:t>
            </a:r>
            <a:r>
              <a:rPr lang="en-US" sz="1400" dirty="0"/>
              <a:t>, et al., </a:t>
            </a:r>
            <a:r>
              <a:rPr lang="en-US" sz="1400" i="1" dirty="0" smtClean="0"/>
              <a:t>ICC</a:t>
            </a:r>
            <a:r>
              <a:rPr lang="en-US" sz="1400" dirty="0" smtClean="0"/>
              <a:t> 2009, ISCAS 2009, TCAS2010, Patent 12/605078, filed 2009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20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2000"/>
                                        <p:tgtEl>
                                          <p:spTgt spid="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2000"/>
                                        <p:tgtEl>
                                          <p:spTgt spid="1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fade">
                                      <p:cBhvr>
                                        <p:cTn id="16" dur="2000"/>
                                        <p:tgtEl>
                                          <p:spTgt spid="149"/>
                                        </p:tgtEl>
                                      </p:cBhvr>
                                    </p:animEffect>
                                  </p:childTnLst>
                                </p:cTn>
                              </p:par>
                              <p:par>
                                <p:cTn id="17" presetID="10"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2000"/>
                                        <p:tgtEl>
                                          <p:spTgt spid="152"/>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200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2000"/>
                                        <p:tgtEl>
                                          <p:spTgt spid="1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9"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49288" y="25400"/>
            <a:ext cx="8229600" cy="542925"/>
          </a:xfrm>
        </p:spPr>
        <p:txBody>
          <a:bodyPr/>
          <a:lstStyle/>
          <a:p>
            <a:pPr eaLnBrk="1" hangingPunct="1"/>
            <a:r>
              <a:rPr lang="en-US" sz="2600" dirty="0" smtClean="0"/>
              <a:t>Error Performance for 2048-bit 10GBASE-T Code</a:t>
            </a:r>
          </a:p>
        </p:txBody>
      </p:sp>
      <p:pic>
        <p:nvPicPr>
          <p:cNvPr id="39939" name="Picture 3"/>
          <p:cNvPicPr>
            <a:picLocks noGrp="1" noChangeAspect="1" noChangeArrowheads="1"/>
          </p:cNvPicPr>
          <p:nvPr>
            <p:ph sz="half" idx="1"/>
          </p:nvPr>
        </p:nvPicPr>
        <p:blipFill>
          <a:blip r:embed="rId3" cstate="print"/>
          <a:srcRect/>
          <a:stretch>
            <a:fillRect/>
          </a:stretch>
        </p:blipFill>
        <p:spPr>
          <a:xfrm>
            <a:off x="825211" y="695325"/>
            <a:ext cx="7643007" cy="5733318"/>
          </a:xfrm>
          <a:noFill/>
        </p:spPr>
      </p:pic>
      <p:sp>
        <p:nvSpPr>
          <p:cNvPr id="14" name="Slide Number Placeholder 13"/>
          <p:cNvSpPr>
            <a:spLocks noGrp="1"/>
          </p:cNvSpPr>
          <p:nvPr>
            <p:ph type="sldNum" sz="quarter" idx="11"/>
          </p:nvPr>
        </p:nvSpPr>
        <p:spPr>
          <a:xfrm>
            <a:off x="222421" y="6250125"/>
            <a:ext cx="729048" cy="457200"/>
          </a:xfrm>
        </p:spPr>
        <p:txBody>
          <a:bodyPr/>
          <a:lstStyle/>
          <a:p>
            <a:pPr>
              <a:defRPr/>
            </a:pPr>
            <a:fld id="{262F52FC-1EF0-4395-A81D-6D9652F17672}" type="slidenum">
              <a:rPr lang="en-US" smtClean="0"/>
              <a:pPr>
                <a:defRPr/>
              </a:pPr>
              <a:t>12</a:t>
            </a:fld>
            <a:endParaRPr lang="en-US"/>
          </a:p>
        </p:txBody>
      </p:sp>
      <p:grpSp>
        <p:nvGrpSpPr>
          <p:cNvPr id="44" name="Group 43"/>
          <p:cNvGrpSpPr/>
          <p:nvPr/>
        </p:nvGrpSpPr>
        <p:grpSpPr>
          <a:xfrm>
            <a:off x="3465859" y="4244973"/>
            <a:ext cx="3084166" cy="1476764"/>
            <a:chOff x="3856384" y="4406898"/>
            <a:chExt cx="3084166" cy="1476764"/>
          </a:xfrm>
        </p:grpSpPr>
        <p:sp>
          <p:nvSpPr>
            <p:cNvPr id="39942" name="Text Box 6"/>
            <p:cNvSpPr txBox="1">
              <a:spLocks noChangeArrowheads="1"/>
            </p:cNvSpPr>
            <p:nvPr/>
          </p:nvSpPr>
          <p:spPr bwMode="auto">
            <a:xfrm>
              <a:off x="3856384" y="5171986"/>
              <a:ext cx="1049618" cy="246221"/>
            </a:xfrm>
            <a:prstGeom prst="rect">
              <a:avLst/>
            </a:prstGeom>
            <a:noFill/>
            <a:ln w="9525">
              <a:noFill/>
              <a:miter lim="800000"/>
              <a:headEnd/>
              <a:tailEnd/>
            </a:ln>
          </p:spPr>
          <p:txBody>
            <a:bodyPr wrap="square" lIns="0" tIns="0" rIns="0" bIns="0">
              <a:spAutoFit/>
            </a:bodyPr>
            <a:lstStyle/>
            <a:p>
              <a:pPr algn="r">
                <a:spcBef>
                  <a:spcPct val="50000"/>
                </a:spcBef>
              </a:pPr>
              <a:r>
                <a:rPr lang="en-US" sz="1600" dirty="0">
                  <a:cs typeface="Arial" charset="0"/>
                </a:rPr>
                <a:t>0.22 dB</a:t>
              </a:r>
            </a:p>
          </p:txBody>
        </p:sp>
        <p:sp>
          <p:nvSpPr>
            <p:cNvPr id="39946" name="Text Box 10"/>
            <p:cNvSpPr txBox="1">
              <a:spLocks noChangeArrowheads="1"/>
            </p:cNvSpPr>
            <p:nvPr/>
          </p:nvSpPr>
          <p:spPr bwMode="auto">
            <a:xfrm>
              <a:off x="6101091" y="5637441"/>
              <a:ext cx="839459" cy="246221"/>
            </a:xfrm>
            <a:prstGeom prst="rect">
              <a:avLst/>
            </a:prstGeom>
            <a:noFill/>
            <a:ln w="9525">
              <a:noFill/>
              <a:miter lim="800000"/>
              <a:headEnd/>
              <a:tailEnd/>
            </a:ln>
          </p:spPr>
          <p:txBody>
            <a:bodyPr wrap="square" lIns="0" tIns="0" rIns="0" bIns="0">
              <a:spAutoFit/>
            </a:bodyPr>
            <a:lstStyle/>
            <a:p>
              <a:pPr>
                <a:spcBef>
                  <a:spcPct val="50000"/>
                </a:spcBef>
              </a:pPr>
              <a:r>
                <a:rPr lang="en-US" sz="1600" dirty="0">
                  <a:cs typeface="Arial" charset="0"/>
                </a:rPr>
                <a:t>0.12 dB</a:t>
              </a:r>
            </a:p>
          </p:txBody>
        </p:sp>
        <p:cxnSp>
          <p:nvCxnSpPr>
            <p:cNvPr id="18" name="Straight Connector 17"/>
            <p:cNvCxnSpPr/>
            <p:nvPr/>
          </p:nvCxnSpPr>
          <p:spPr>
            <a:xfrm rot="16200000" flipH="1">
              <a:off x="4754562" y="5173662"/>
              <a:ext cx="1403350"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5026025" y="5165725"/>
              <a:ext cx="1416050" cy="1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11750" y="5759450"/>
              <a:ext cx="361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5746750" y="5765800"/>
              <a:ext cx="336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4398963" y="4938712"/>
              <a:ext cx="1069979" cy="6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930775" y="5292725"/>
              <a:ext cx="508002" cy="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147973" y="797872"/>
            <a:ext cx="3216098" cy="2387833"/>
            <a:chOff x="5147973" y="790576"/>
            <a:chExt cx="3216098" cy="2387833"/>
          </a:xfrm>
        </p:grpSpPr>
        <p:sp>
          <p:nvSpPr>
            <p:cNvPr id="15" name="TextBox 14"/>
            <p:cNvSpPr txBox="1"/>
            <p:nvPr/>
          </p:nvSpPr>
          <p:spPr>
            <a:xfrm>
              <a:off x="5147973" y="790576"/>
              <a:ext cx="3167351" cy="2387833"/>
            </a:xfrm>
            <a:prstGeom prst="rect">
              <a:avLst/>
            </a:prstGeom>
            <a:solidFill>
              <a:schemeClr val="bg1"/>
            </a:solidFill>
            <a:ln>
              <a:noFill/>
            </a:ln>
          </p:spPr>
          <p:txBody>
            <a:bodyPr wrap="square" rtlCol="0">
              <a:spAutoFit/>
            </a:bodyPr>
            <a:lstStyle/>
            <a:p>
              <a:pPr>
                <a:spcBef>
                  <a:spcPts val="200"/>
                </a:spcBef>
              </a:pPr>
              <a:r>
                <a:rPr lang="en-US" sz="2000" dirty="0" smtClean="0"/>
                <a:t>Sum Product Algorithm</a:t>
              </a:r>
            </a:p>
            <a:p>
              <a:pPr>
                <a:spcBef>
                  <a:spcPts val="200"/>
                </a:spcBef>
              </a:pPr>
              <a:r>
                <a:rPr lang="en-US" sz="2000" dirty="0" err="1" smtClean="0"/>
                <a:t>MinSum</a:t>
              </a:r>
              <a:r>
                <a:rPr lang="en-US" sz="2000" dirty="0" smtClean="0"/>
                <a:t> Normalized</a:t>
              </a:r>
            </a:p>
            <a:p>
              <a:pPr>
                <a:spcBef>
                  <a:spcPts val="200"/>
                </a:spcBef>
              </a:pPr>
              <a:r>
                <a:rPr lang="en-US" sz="2000" dirty="0" smtClean="0"/>
                <a:t>Split-Row-2 Threshold </a:t>
              </a:r>
            </a:p>
            <a:p>
              <a:pPr>
                <a:spcBef>
                  <a:spcPts val="200"/>
                </a:spcBef>
              </a:pPr>
              <a:r>
                <a:rPr lang="en-US" sz="2000" dirty="0" smtClean="0"/>
                <a:t>Split-Row-4 Threshold </a:t>
              </a:r>
            </a:p>
            <a:p>
              <a:pPr>
                <a:spcBef>
                  <a:spcPts val="200"/>
                </a:spcBef>
              </a:pPr>
              <a:r>
                <a:rPr lang="en-US" sz="2000" dirty="0" smtClean="0"/>
                <a:t>Split-Row-8 Threshold </a:t>
              </a:r>
            </a:p>
            <a:p>
              <a:pPr>
                <a:spcBef>
                  <a:spcPts val="100"/>
                </a:spcBef>
              </a:pPr>
              <a:r>
                <a:rPr lang="en-US" sz="2000" dirty="0" smtClean="0"/>
                <a:t>Split-Row-16 Threshold</a:t>
              </a:r>
            </a:p>
            <a:p>
              <a:pPr>
                <a:spcBef>
                  <a:spcPts val="200"/>
                </a:spcBef>
              </a:pPr>
              <a:r>
                <a:rPr lang="en-US" sz="2000" dirty="0" smtClean="0"/>
                <a:t>Split-Row-2 (Original)</a:t>
              </a:r>
              <a:endParaRPr lang="en-US" sz="2000" dirty="0"/>
            </a:p>
          </p:txBody>
        </p:sp>
        <p:sp>
          <p:nvSpPr>
            <p:cNvPr id="16" name="Rectangle 15"/>
            <p:cNvSpPr/>
            <p:nvPr/>
          </p:nvSpPr>
          <p:spPr bwMode="auto">
            <a:xfrm>
              <a:off x="8216153" y="2366682"/>
              <a:ext cx="147918" cy="497542"/>
            </a:xfrm>
            <a:prstGeom prst="rect">
              <a:avLst/>
            </a:prstGeom>
            <a:solidFill>
              <a:schemeClr val="bg1"/>
            </a:solidFill>
            <a:ln w="28575">
              <a:noFill/>
              <a:round/>
              <a:headEnd type="triangle" w="med" len="med"/>
              <a:tailEnd type="triangle" w="med" len="med"/>
            </a:ln>
            <a:effectLst/>
          </p:spPr>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46696F26-1B0C-4026-9CE5-4ED4BF4E4EAB}" type="slidenum">
              <a:rPr lang="en-US"/>
              <a:pPr/>
              <a:t>13</a:t>
            </a:fld>
            <a:endParaRPr lang="en-US"/>
          </a:p>
        </p:txBody>
      </p:sp>
      <p:sp>
        <p:nvSpPr>
          <p:cNvPr id="28673" name="Rectangle 1"/>
          <p:cNvSpPr>
            <a:spLocks/>
          </p:cNvSpPr>
          <p:nvPr/>
        </p:nvSpPr>
        <p:spPr bwMode="auto">
          <a:xfrm>
            <a:off x="0" y="0"/>
            <a:ext cx="9156700" cy="685800"/>
          </a:xfrm>
          <a:prstGeom prst="rect">
            <a:avLst/>
          </a:prstGeom>
          <a:gradFill rotWithShape="0">
            <a:gsLst>
              <a:gs pos="0">
                <a:srgbClr val="666699">
                  <a:alpha val="75998"/>
                </a:srgbClr>
              </a:gs>
              <a:gs pos="100000">
                <a:srgbClr val="FFFFFF"/>
              </a:gs>
            </a:gsLst>
            <a:lin ang="0" scaled="1"/>
          </a:gradFill>
          <a:ln w="9525" cap="flat">
            <a:noFill/>
            <a:miter lim="800000"/>
            <a:headEnd type="none" w="med" len="med"/>
            <a:tailEnd type="none" w="med" len="med"/>
          </a:ln>
        </p:spPr>
        <p:txBody>
          <a:bodyPr lIns="0" tIns="0" rIns="0" bIns="0"/>
          <a:lstStyle/>
          <a:p>
            <a:endParaRPr lang="en-US"/>
          </a:p>
        </p:txBody>
      </p:sp>
      <p:sp>
        <p:nvSpPr>
          <p:cNvPr id="28674" name="Rectangle 2"/>
          <p:cNvSpPr>
            <a:spLocks/>
          </p:cNvSpPr>
          <p:nvPr/>
        </p:nvSpPr>
        <p:spPr bwMode="auto">
          <a:xfrm>
            <a:off x="547688" y="0"/>
            <a:ext cx="152400" cy="138113"/>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28675" name="Rectangle 3"/>
          <p:cNvSpPr>
            <a:spLocks/>
          </p:cNvSpPr>
          <p:nvPr/>
        </p:nvSpPr>
        <p:spPr bwMode="auto">
          <a:xfrm>
            <a:off x="547688" y="134938"/>
            <a:ext cx="152400" cy="141287"/>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28676" name="Rectangle 4"/>
          <p:cNvSpPr>
            <a:spLocks/>
          </p:cNvSpPr>
          <p:nvPr/>
        </p:nvSpPr>
        <p:spPr bwMode="auto">
          <a:xfrm>
            <a:off x="274638" y="27463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28677" name="Rectangle 5"/>
          <p:cNvSpPr>
            <a:spLocks/>
          </p:cNvSpPr>
          <p:nvPr/>
        </p:nvSpPr>
        <p:spPr bwMode="auto">
          <a:xfrm>
            <a:off x="87313" y="136525"/>
            <a:ext cx="153987" cy="138113"/>
          </a:xfrm>
          <a:prstGeom prst="rect">
            <a:avLst/>
          </a:prstGeom>
          <a:solidFill>
            <a:srgbClr val="00007D"/>
          </a:solidFill>
          <a:ln w="9525" cap="flat">
            <a:noFill/>
            <a:miter lim="800000"/>
            <a:headEnd type="none" w="med" len="med"/>
            <a:tailEnd type="none" w="med" len="med"/>
          </a:ln>
        </p:spPr>
        <p:txBody>
          <a:bodyPr lIns="0" tIns="0" rIns="0" bIns="0"/>
          <a:lstStyle/>
          <a:p>
            <a:endParaRPr lang="en-US"/>
          </a:p>
        </p:txBody>
      </p:sp>
      <p:sp>
        <p:nvSpPr>
          <p:cNvPr id="28678" name="Rectangle 6"/>
          <p:cNvSpPr>
            <a:spLocks/>
          </p:cNvSpPr>
          <p:nvPr/>
        </p:nvSpPr>
        <p:spPr bwMode="auto">
          <a:xfrm>
            <a:off x="409575" y="271463"/>
            <a:ext cx="150813" cy="138112"/>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28679" name="Rectangle 7"/>
          <p:cNvSpPr>
            <a:spLocks/>
          </p:cNvSpPr>
          <p:nvPr/>
        </p:nvSpPr>
        <p:spPr bwMode="auto">
          <a:xfrm>
            <a:off x="274638" y="409575"/>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28680" name="Rectangle 8"/>
          <p:cNvSpPr>
            <a:spLocks/>
          </p:cNvSpPr>
          <p:nvPr/>
        </p:nvSpPr>
        <p:spPr bwMode="auto">
          <a:xfrm>
            <a:off x="409575" y="134938"/>
            <a:ext cx="150813" cy="141287"/>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28681" name="Rectangle 9"/>
          <p:cNvSpPr>
            <a:spLocks/>
          </p:cNvSpPr>
          <p:nvPr/>
        </p:nvSpPr>
        <p:spPr bwMode="auto">
          <a:xfrm>
            <a:off x="133350" y="533400"/>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28682" name="Rectangle 10"/>
          <p:cNvSpPr>
            <a:spLocks/>
          </p:cNvSpPr>
          <p:nvPr/>
        </p:nvSpPr>
        <p:spPr bwMode="auto">
          <a:xfrm>
            <a:off x="133350" y="39528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28683" name="Rectangle 11"/>
          <p:cNvSpPr>
            <a:spLocks noGrp="1" noChangeArrowheads="1"/>
          </p:cNvSpPr>
          <p:nvPr>
            <p:ph type="title"/>
          </p:nvPr>
        </p:nvSpPr>
        <p:spPr>
          <a:xfrm>
            <a:off x="773112" y="25400"/>
            <a:ext cx="8370887" cy="542925"/>
          </a:xfrm>
          <a:ln/>
        </p:spPr>
        <p:txBody>
          <a:bodyPr/>
          <a:lstStyle/>
          <a:p>
            <a:r>
              <a:rPr lang="en-US" sz="2600" dirty="0"/>
              <a:t>Error </a:t>
            </a:r>
            <a:r>
              <a:rPr lang="en-US" sz="2600" dirty="0" smtClean="0"/>
              <a:t>Correction Performance </a:t>
            </a:r>
            <a:r>
              <a:rPr lang="en-US" sz="2600" dirty="0"/>
              <a:t>and </a:t>
            </a:r>
            <a:r>
              <a:rPr lang="en-US" sz="2600" dirty="0" smtClean="0"/>
              <a:t>Convergence (contd.)</a:t>
            </a:r>
            <a:endParaRPr lang="en-US" sz="2600" dirty="0"/>
          </a:p>
        </p:txBody>
      </p:sp>
      <p:sp>
        <p:nvSpPr>
          <p:cNvPr id="28685" name="Rectangle 13"/>
          <p:cNvSpPr>
            <a:spLocks/>
          </p:cNvSpPr>
          <p:nvPr/>
        </p:nvSpPr>
        <p:spPr bwMode="auto">
          <a:xfrm>
            <a:off x="584200" y="4823142"/>
            <a:ext cx="8559800" cy="1333817"/>
          </a:xfrm>
          <a:prstGeom prst="rect">
            <a:avLst/>
          </a:prstGeom>
          <a:noFill/>
          <a:ln w="9525" cap="flat">
            <a:noFill/>
            <a:miter lim="800000"/>
            <a:headEnd type="none" w="med" len="med"/>
            <a:tailEnd type="none" w="med" len="med"/>
          </a:ln>
        </p:spPr>
        <p:txBody>
          <a:bodyPr lIns="38100" tIns="38100" rIns="38100" bIns="38100"/>
          <a:lstStyle/>
          <a:p>
            <a:pPr marL="266700" indent="-266700">
              <a:spcBef>
                <a:spcPts val="575"/>
              </a:spcBef>
              <a:buClr>
                <a:srgbClr val="00007D"/>
              </a:buClr>
              <a:buSzPct val="75000"/>
              <a:buFont typeface="Wingdings" charset="2"/>
              <a:buChar char="n"/>
            </a:pPr>
            <a:r>
              <a:rPr lang="en-US" sz="2400" dirty="0">
                <a:solidFill>
                  <a:schemeClr val="tx1"/>
                </a:solidFill>
                <a:latin typeface="Arial" charset="0"/>
                <a:cs typeface="Arial" charset="0"/>
                <a:sym typeface="Arial" charset="0"/>
              </a:rPr>
              <a:t>0.05 dB SNR loss compared to original decoding</a:t>
            </a:r>
          </a:p>
          <a:p>
            <a:pPr marL="266700" indent="-266700">
              <a:spcBef>
                <a:spcPts val="575"/>
              </a:spcBef>
              <a:buClr>
                <a:srgbClr val="00007D"/>
              </a:buClr>
              <a:buSzPct val="75000"/>
              <a:buFont typeface="Wingdings" charset="2"/>
              <a:buChar char="n"/>
            </a:pPr>
            <a:r>
              <a:rPr lang="en-US" sz="2400" dirty="0">
                <a:solidFill>
                  <a:schemeClr val="tx1"/>
                </a:solidFill>
                <a:latin typeface="Arial" charset="0"/>
                <a:cs typeface="Arial" charset="0"/>
                <a:sym typeface="Arial" charset="0"/>
              </a:rPr>
              <a:t>At </a:t>
            </a:r>
            <a:r>
              <a:rPr lang="en-US" sz="2400" dirty="0" smtClean="0">
                <a:solidFill>
                  <a:schemeClr val="tx1"/>
                </a:solidFill>
                <a:latin typeface="Arial" charset="0"/>
                <a:cs typeface="Arial" charset="0"/>
                <a:sym typeface="Arial" charset="0"/>
              </a:rPr>
              <a:t>SNR&lt;3.2 dB, average </a:t>
            </a:r>
            <a:r>
              <a:rPr lang="en-US" sz="2400" dirty="0">
                <a:solidFill>
                  <a:schemeClr val="tx1"/>
                </a:solidFill>
                <a:latin typeface="Arial" charset="0"/>
                <a:cs typeface="Arial" charset="0"/>
                <a:sym typeface="Arial" charset="0"/>
              </a:rPr>
              <a:t>no. of iterations </a:t>
            </a:r>
            <a:r>
              <a:rPr lang="en-US" sz="2400" dirty="0" smtClean="0">
                <a:solidFill>
                  <a:schemeClr val="tx1"/>
                </a:solidFill>
                <a:latin typeface="Arial" charset="0"/>
                <a:cs typeface="Arial" charset="0"/>
                <a:sym typeface="Arial" charset="0"/>
              </a:rPr>
              <a:t>is 2.3x smaller</a:t>
            </a:r>
          </a:p>
          <a:p>
            <a:pPr marL="266700" lvl="0" indent="-266700">
              <a:spcBef>
                <a:spcPts val="575"/>
              </a:spcBef>
              <a:buClr>
                <a:srgbClr val="00007D"/>
              </a:buClr>
              <a:buSzPct val="75000"/>
              <a:buFont typeface="Wingdings" charset="2"/>
              <a:buChar char="n"/>
            </a:pPr>
            <a:r>
              <a:rPr lang="en-US" sz="2400" kern="0" dirty="0" smtClean="0"/>
              <a:t>Results for </a:t>
            </a:r>
            <a:r>
              <a:rPr lang="en-US" sz="2400" dirty="0" smtClean="0"/>
              <a:t>(6,32) (1723,2048) 10GBASE-T code</a:t>
            </a:r>
            <a:r>
              <a:rPr lang="en-US" sz="2400" kern="0" dirty="0" smtClean="0"/>
              <a:t> </a:t>
            </a:r>
          </a:p>
          <a:p>
            <a:pPr marL="266700" indent="-266700">
              <a:spcBef>
                <a:spcPts val="575"/>
              </a:spcBef>
              <a:buClr>
                <a:srgbClr val="00007D"/>
              </a:buClr>
              <a:buSzPct val="75000"/>
              <a:buFont typeface="Wingdings" charset="2"/>
              <a:buChar char="n"/>
            </a:pPr>
            <a:endParaRPr lang="en-US" sz="2400" dirty="0">
              <a:solidFill>
                <a:schemeClr val="tx1"/>
              </a:solidFill>
              <a:latin typeface="Arial" charset="0"/>
              <a:cs typeface="Arial" charset="0"/>
              <a:sym typeface="Arial" charset="0"/>
            </a:endParaRPr>
          </a:p>
        </p:txBody>
      </p:sp>
      <p:pic>
        <p:nvPicPr>
          <p:cNvPr id="28686" name="Picture 14"/>
          <p:cNvPicPr>
            <a:picLocks noChangeAspect="1" noChangeArrowheads="1"/>
          </p:cNvPicPr>
          <p:nvPr/>
        </p:nvPicPr>
        <p:blipFill>
          <a:blip r:embed="rId3" cstate="print"/>
          <a:srcRect/>
          <a:stretch>
            <a:fillRect/>
          </a:stretch>
        </p:blipFill>
        <p:spPr bwMode="auto">
          <a:xfrm>
            <a:off x="73447" y="761315"/>
            <a:ext cx="4620666" cy="3625334"/>
          </a:xfrm>
          <a:prstGeom prst="rect">
            <a:avLst/>
          </a:prstGeom>
          <a:noFill/>
          <a:ln w="25400" cap="flat">
            <a:noFill/>
            <a:round/>
            <a:headEnd/>
            <a:tailEnd/>
          </a:ln>
        </p:spPr>
      </p:pic>
      <p:pic>
        <p:nvPicPr>
          <p:cNvPr id="28687" name="Picture 15"/>
          <p:cNvPicPr>
            <a:picLocks noChangeAspect="1" noChangeArrowheads="1"/>
          </p:cNvPicPr>
          <p:nvPr/>
        </p:nvPicPr>
        <p:blipFill>
          <a:blip r:embed="rId4" cstate="print"/>
          <a:srcRect/>
          <a:stretch>
            <a:fillRect/>
          </a:stretch>
        </p:blipFill>
        <p:spPr bwMode="auto">
          <a:xfrm>
            <a:off x="4666040" y="886255"/>
            <a:ext cx="4477960" cy="3549821"/>
          </a:xfrm>
          <a:prstGeom prst="rect">
            <a:avLst/>
          </a:prstGeom>
          <a:noFill/>
          <a:ln w="25400" cap="flat">
            <a:noFill/>
            <a:round/>
            <a:headEnd/>
            <a:tailEnd/>
          </a:ln>
        </p:spPr>
      </p:pic>
      <p:sp>
        <p:nvSpPr>
          <p:cNvPr id="18" name="Oval 17"/>
          <p:cNvSpPr/>
          <p:nvPr/>
        </p:nvSpPr>
        <p:spPr bwMode="auto">
          <a:xfrm>
            <a:off x="7543800" y="3002280"/>
            <a:ext cx="1036320" cy="518160"/>
          </a:xfrm>
          <a:prstGeom prst="ellipse">
            <a:avLst/>
          </a:prstGeom>
          <a:noFill/>
          <a:ln w="28575">
            <a:solidFill>
              <a:schemeClr val="tx1"/>
            </a:solidFill>
            <a:prstDash val="dash"/>
            <a:round/>
            <a:headEnd type="triangle" w="med" len="med"/>
            <a:tailEnd type="triangle" w="med" len="med"/>
          </a:ln>
          <a:effectLst/>
        </p:spPr>
        <p:txBody>
          <a:bodyPr rtlCol="0" anchor="ctr"/>
          <a:lstStyle/>
          <a:p>
            <a:pPr algn="ctr"/>
            <a:endParaRPr lang="en-US"/>
          </a:p>
        </p:txBody>
      </p:sp>
      <p:sp>
        <p:nvSpPr>
          <p:cNvPr id="19" name="Oval 18"/>
          <p:cNvSpPr/>
          <p:nvPr/>
        </p:nvSpPr>
        <p:spPr bwMode="auto">
          <a:xfrm>
            <a:off x="5181600" y="2514600"/>
            <a:ext cx="853440" cy="518160"/>
          </a:xfrm>
          <a:prstGeom prst="ellipse">
            <a:avLst/>
          </a:prstGeom>
          <a:noFill/>
          <a:ln w="28575">
            <a:solidFill>
              <a:schemeClr val="tx1"/>
            </a:solidFill>
            <a:prstDash val="dash"/>
            <a:round/>
            <a:headEnd type="triangle" w="med" len="med"/>
            <a:tailEnd type="triangle" w="med" len="med"/>
          </a:ln>
          <a:effectLst/>
        </p:spPr>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smtClean="0"/>
              <a:t>Outline</a:t>
            </a:r>
          </a:p>
        </p:txBody>
      </p:sp>
      <p:sp>
        <p:nvSpPr>
          <p:cNvPr id="38915" name="Rectangle 3"/>
          <p:cNvSpPr>
            <a:spLocks noGrp="1" noChangeArrowheads="1"/>
          </p:cNvSpPr>
          <p:nvPr>
            <p:ph type="body" idx="1"/>
          </p:nvPr>
        </p:nvSpPr>
        <p:spPr>
          <a:xfrm>
            <a:off x="241300" y="1035050"/>
            <a:ext cx="8709025" cy="3886200"/>
          </a:xfrm>
        </p:spPr>
        <p:txBody>
          <a:bodyPr/>
          <a:lstStyle/>
          <a:p>
            <a:pPr eaLnBrk="1" hangingPunct="1">
              <a:defRPr/>
            </a:pPr>
            <a:r>
              <a:rPr lang="en-US" dirty="0" smtClean="0"/>
              <a:t>Iterative LDPC Decoding</a:t>
            </a:r>
          </a:p>
          <a:p>
            <a:pPr eaLnBrk="1" hangingPunct="1">
              <a:defRPr/>
            </a:pPr>
            <a:r>
              <a:rPr lang="en-US" dirty="0" smtClean="0"/>
              <a:t>Termination Scheme for </a:t>
            </a:r>
            <a:r>
              <a:rPr lang="en-US" dirty="0" err="1" smtClean="0"/>
              <a:t>Undecodable</a:t>
            </a:r>
            <a:r>
              <a:rPr lang="en-US" dirty="0" smtClean="0"/>
              <a:t> Blocks</a:t>
            </a:r>
          </a:p>
          <a:p>
            <a:pPr eaLnBrk="1" hangingPunct="1">
              <a:defRPr/>
            </a:pPr>
            <a:r>
              <a:rPr lang="en-US" dirty="0" smtClean="0"/>
              <a:t>Split-Row Threshold Decoding</a:t>
            </a:r>
          </a:p>
          <a:p>
            <a:pPr marL="342900" lvl="1" indent="-342900" eaLnBrk="1" hangingPunct="1">
              <a:defRPr/>
            </a:pPr>
            <a:r>
              <a:rPr lang="en-US" sz="2600" b="1" dirty="0" smtClean="0">
                <a:solidFill>
                  <a:schemeClr val="bg2">
                    <a:lumMod val="60000"/>
                    <a:lumOff val="40000"/>
                  </a:schemeClr>
                </a:solidFill>
              </a:rPr>
              <a:t>Decoder Implementations and Results</a:t>
            </a:r>
          </a:p>
          <a:p>
            <a:pPr eaLnBrk="1" hangingPunct="1"/>
            <a:r>
              <a:rPr lang="en-US" dirty="0" smtClean="0"/>
              <a:t>Conclusion</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0" y="0"/>
            <a:ext cx="9156700" cy="685800"/>
          </a:xfrm>
          <a:prstGeom prst="rect">
            <a:avLst/>
          </a:prstGeom>
          <a:gradFill rotWithShape="0">
            <a:gsLst>
              <a:gs pos="0">
                <a:srgbClr val="666699">
                  <a:alpha val="75998"/>
                </a:srgbClr>
              </a:gs>
              <a:gs pos="100000">
                <a:srgbClr val="FFFFFF"/>
              </a:gs>
            </a:gsLst>
            <a:lin ang="0" scaled="1"/>
          </a:gradFill>
          <a:ln w="9525" cap="flat">
            <a:noFill/>
            <a:miter lim="800000"/>
            <a:headEnd type="none" w="med" len="med"/>
            <a:tailEnd type="none" w="med" len="med"/>
          </a:ln>
        </p:spPr>
        <p:txBody>
          <a:bodyPr wrap="none" lIns="0" tIns="0" rIns="0" bIns="0"/>
          <a:lstStyle/>
          <a:p>
            <a:endParaRPr lang="en-US"/>
          </a:p>
        </p:txBody>
      </p:sp>
      <p:sp>
        <p:nvSpPr>
          <p:cNvPr id="44034" name="Rectangle 2"/>
          <p:cNvSpPr>
            <a:spLocks/>
          </p:cNvSpPr>
          <p:nvPr/>
        </p:nvSpPr>
        <p:spPr bwMode="auto">
          <a:xfrm>
            <a:off x="547688" y="0"/>
            <a:ext cx="152400" cy="138113"/>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44035" name="Rectangle 3"/>
          <p:cNvSpPr>
            <a:spLocks/>
          </p:cNvSpPr>
          <p:nvPr/>
        </p:nvSpPr>
        <p:spPr bwMode="auto">
          <a:xfrm>
            <a:off x="547688" y="134938"/>
            <a:ext cx="152400" cy="141287"/>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36" name="Rectangle 4"/>
          <p:cNvSpPr>
            <a:spLocks/>
          </p:cNvSpPr>
          <p:nvPr/>
        </p:nvSpPr>
        <p:spPr bwMode="auto">
          <a:xfrm>
            <a:off x="274638" y="27463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44037" name="Rectangle 5"/>
          <p:cNvSpPr>
            <a:spLocks/>
          </p:cNvSpPr>
          <p:nvPr/>
        </p:nvSpPr>
        <p:spPr bwMode="auto">
          <a:xfrm>
            <a:off x="87313" y="136525"/>
            <a:ext cx="153987" cy="138113"/>
          </a:xfrm>
          <a:prstGeom prst="rect">
            <a:avLst/>
          </a:prstGeom>
          <a:solidFill>
            <a:srgbClr val="00007D"/>
          </a:solidFill>
          <a:ln w="9525" cap="flat">
            <a:noFill/>
            <a:miter lim="800000"/>
            <a:headEnd type="none" w="med" len="med"/>
            <a:tailEnd type="none" w="med" len="med"/>
          </a:ln>
        </p:spPr>
        <p:txBody>
          <a:bodyPr lIns="0" tIns="0" rIns="0" bIns="0"/>
          <a:lstStyle/>
          <a:p>
            <a:endParaRPr lang="en-US"/>
          </a:p>
        </p:txBody>
      </p:sp>
      <p:sp>
        <p:nvSpPr>
          <p:cNvPr id="44038" name="Rectangle 6"/>
          <p:cNvSpPr>
            <a:spLocks/>
          </p:cNvSpPr>
          <p:nvPr/>
        </p:nvSpPr>
        <p:spPr bwMode="auto">
          <a:xfrm>
            <a:off x="409575" y="271463"/>
            <a:ext cx="150813" cy="138112"/>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39" name="Rectangle 7"/>
          <p:cNvSpPr>
            <a:spLocks/>
          </p:cNvSpPr>
          <p:nvPr/>
        </p:nvSpPr>
        <p:spPr bwMode="auto">
          <a:xfrm>
            <a:off x="274638" y="409575"/>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40" name="Rectangle 8"/>
          <p:cNvSpPr>
            <a:spLocks/>
          </p:cNvSpPr>
          <p:nvPr/>
        </p:nvSpPr>
        <p:spPr bwMode="auto">
          <a:xfrm>
            <a:off x="409575" y="134938"/>
            <a:ext cx="150813" cy="141287"/>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44041" name="Rectangle 9"/>
          <p:cNvSpPr>
            <a:spLocks/>
          </p:cNvSpPr>
          <p:nvPr/>
        </p:nvSpPr>
        <p:spPr bwMode="auto">
          <a:xfrm>
            <a:off x="133350" y="533400"/>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42" name="Rectangle 10"/>
          <p:cNvSpPr>
            <a:spLocks/>
          </p:cNvSpPr>
          <p:nvPr/>
        </p:nvSpPr>
        <p:spPr bwMode="auto">
          <a:xfrm>
            <a:off x="133350" y="39528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44043" name="Rectangle 11"/>
          <p:cNvSpPr>
            <a:spLocks/>
          </p:cNvSpPr>
          <p:nvPr/>
        </p:nvSpPr>
        <p:spPr bwMode="auto">
          <a:xfrm>
            <a:off x="0" y="0"/>
            <a:ext cx="9169400" cy="685800"/>
          </a:xfrm>
          <a:prstGeom prst="rect">
            <a:avLst/>
          </a:prstGeom>
          <a:gradFill rotWithShape="0">
            <a:gsLst>
              <a:gs pos="0">
                <a:srgbClr val="666699">
                  <a:alpha val="75998"/>
                </a:srgbClr>
              </a:gs>
              <a:gs pos="100000">
                <a:srgbClr val="FFFFFF"/>
              </a:gs>
            </a:gsLst>
            <a:lin ang="0" scaled="1"/>
          </a:gradFill>
          <a:ln w="9525" cap="flat">
            <a:noFill/>
            <a:miter lim="800000"/>
            <a:headEnd type="none" w="med" len="med"/>
            <a:tailEnd type="none" w="med" len="med"/>
          </a:ln>
        </p:spPr>
        <p:txBody>
          <a:bodyPr wrap="none" lIns="0" tIns="0" rIns="0" bIns="0"/>
          <a:lstStyle/>
          <a:p>
            <a:endParaRPr lang="en-US"/>
          </a:p>
        </p:txBody>
      </p:sp>
      <p:sp>
        <p:nvSpPr>
          <p:cNvPr id="44044" name="Rectangle 12"/>
          <p:cNvSpPr>
            <a:spLocks/>
          </p:cNvSpPr>
          <p:nvPr/>
        </p:nvSpPr>
        <p:spPr bwMode="auto">
          <a:xfrm>
            <a:off x="547688" y="0"/>
            <a:ext cx="165100" cy="138113"/>
          </a:xfrm>
          <a:prstGeom prst="rect">
            <a:avLst/>
          </a:prstGeom>
          <a:solidFill>
            <a:srgbClr val="9999FF"/>
          </a:solidFill>
          <a:ln w="9525" cap="flat">
            <a:noFill/>
            <a:miter lim="800000"/>
            <a:headEnd type="none" w="med" len="med"/>
            <a:tailEnd type="none" w="med" len="med"/>
          </a:ln>
        </p:spPr>
        <p:txBody>
          <a:bodyPr lIns="0" tIns="0" rIns="0" bIns="0"/>
          <a:lstStyle/>
          <a:p>
            <a:endParaRPr lang="en-US"/>
          </a:p>
        </p:txBody>
      </p:sp>
      <p:sp>
        <p:nvSpPr>
          <p:cNvPr id="44045" name="Rectangle 13"/>
          <p:cNvSpPr>
            <a:spLocks/>
          </p:cNvSpPr>
          <p:nvPr/>
        </p:nvSpPr>
        <p:spPr bwMode="auto">
          <a:xfrm>
            <a:off x="547688" y="134938"/>
            <a:ext cx="165100" cy="141287"/>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46" name="Rectangle 14"/>
          <p:cNvSpPr>
            <a:spLocks/>
          </p:cNvSpPr>
          <p:nvPr/>
        </p:nvSpPr>
        <p:spPr bwMode="auto">
          <a:xfrm>
            <a:off x="274638" y="274638"/>
            <a:ext cx="161925" cy="138112"/>
          </a:xfrm>
          <a:prstGeom prst="rect">
            <a:avLst/>
          </a:prstGeom>
          <a:solidFill>
            <a:srgbClr val="9999FF"/>
          </a:solidFill>
          <a:ln w="9525" cap="flat">
            <a:noFill/>
            <a:miter lim="800000"/>
            <a:headEnd type="none" w="med" len="med"/>
            <a:tailEnd type="none" w="med" len="med"/>
          </a:ln>
        </p:spPr>
        <p:txBody>
          <a:bodyPr lIns="0" tIns="0" rIns="0" bIns="0"/>
          <a:lstStyle/>
          <a:p>
            <a:endParaRPr lang="en-US"/>
          </a:p>
        </p:txBody>
      </p:sp>
      <p:sp>
        <p:nvSpPr>
          <p:cNvPr id="44047" name="Rectangle 15"/>
          <p:cNvSpPr>
            <a:spLocks/>
          </p:cNvSpPr>
          <p:nvPr/>
        </p:nvSpPr>
        <p:spPr bwMode="auto">
          <a:xfrm>
            <a:off x="87313" y="136525"/>
            <a:ext cx="166687" cy="138113"/>
          </a:xfrm>
          <a:prstGeom prst="rect">
            <a:avLst/>
          </a:prstGeom>
          <a:solidFill>
            <a:srgbClr val="00007D"/>
          </a:solidFill>
          <a:ln w="9525" cap="flat">
            <a:noFill/>
            <a:miter lim="800000"/>
            <a:headEnd type="none" w="med" len="med"/>
            <a:tailEnd type="none" w="med" len="med"/>
          </a:ln>
        </p:spPr>
        <p:txBody>
          <a:bodyPr lIns="0" tIns="0" rIns="0" bIns="0"/>
          <a:lstStyle/>
          <a:p>
            <a:endParaRPr lang="en-US"/>
          </a:p>
        </p:txBody>
      </p:sp>
      <p:sp>
        <p:nvSpPr>
          <p:cNvPr id="44048" name="Rectangle 16"/>
          <p:cNvSpPr>
            <a:spLocks/>
          </p:cNvSpPr>
          <p:nvPr/>
        </p:nvSpPr>
        <p:spPr bwMode="auto">
          <a:xfrm>
            <a:off x="409575" y="271463"/>
            <a:ext cx="163513" cy="138112"/>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44049" name="Rectangle 17"/>
          <p:cNvSpPr>
            <a:spLocks/>
          </p:cNvSpPr>
          <p:nvPr/>
        </p:nvSpPr>
        <p:spPr bwMode="auto">
          <a:xfrm>
            <a:off x="274638" y="409575"/>
            <a:ext cx="161925" cy="136525"/>
          </a:xfrm>
          <a:prstGeom prst="rect">
            <a:avLst/>
          </a:prstGeom>
          <a:solidFill>
            <a:srgbClr val="9999CC"/>
          </a:solidFill>
          <a:ln w="9525" cap="flat">
            <a:noFill/>
            <a:prstDash val="solid"/>
            <a:miter lim="800000"/>
            <a:headEnd type="none" w="med" len="med"/>
            <a:tailEnd type="none" w="med" len="med"/>
          </a:ln>
        </p:spPr>
        <p:txBody>
          <a:bodyPr lIns="0" tIns="0" rIns="0" bIns="0"/>
          <a:lstStyle/>
          <a:p>
            <a:endParaRPr lang="en-US"/>
          </a:p>
        </p:txBody>
      </p:sp>
      <p:sp>
        <p:nvSpPr>
          <p:cNvPr id="44050" name="Rectangle 18"/>
          <p:cNvSpPr>
            <a:spLocks/>
          </p:cNvSpPr>
          <p:nvPr/>
        </p:nvSpPr>
        <p:spPr bwMode="auto">
          <a:xfrm>
            <a:off x="409575" y="134938"/>
            <a:ext cx="163513" cy="141287"/>
          </a:xfrm>
          <a:prstGeom prst="rect">
            <a:avLst/>
          </a:prstGeom>
          <a:solidFill>
            <a:srgbClr val="9999FF"/>
          </a:solidFill>
          <a:ln w="9525" cap="flat">
            <a:noFill/>
            <a:miter lim="800000"/>
            <a:headEnd type="none" w="med" len="med"/>
            <a:tailEnd type="none" w="med" len="med"/>
          </a:ln>
        </p:spPr>
        <p:txBody>
          <a:bodyPr lIns="0" tIns="0" rIns="0" bIns="0"/>
          <a:lstStyle/>
          <a:p>
            <a:endParaRPr lang="en-US"/>
          </a:p>
        </p:txBody>
      </p:sp>
      <p:sp>
        <p:nvSpPr>
          <p:cNvPr id="44051" name="Rectangle 19"/>
          <p:cNvSpPr>
            <a:spLocks/>
          </p:cNvSpPr>
          <p:nvPr/>
        </p:nvSpPr>
        <p:spPr bwMode="auto">
          <a:xfrm>
            <a:off x="133350" y="533400"/>
            <a:ext cx="161925" cy="136525"/>
          </a:xfrm>
          <a:prstGeom prst="rect">
            <a:avLst/>
          </a:prstGeom>
          <a:solidFill>
            <a:srgbClr val="9999CC"/>
          </a:solidFill>
          <a:ln w="9525" cap="flat">
            <a:noFill/>
            <a:prstDash val="solid"/>
            <a:miter lim="800000"/>
            <a:headEnd type="none" w="med" len="med"/>
            <a:tailEnd type="none" w="med" len="med"/>
          </a:ln>
        </p:spPr>
        <p:txBody>
          <a:bodyPr lIns="0" tIns="0" rIns="0" bIns="0"/>
          <a:lstStyle/>
          <a:p>
            <a:endParaRPr lang="en-US"/>
          </a:p>
        </p:txBody>
      </p:sp>
      <p:sp>
        <p:nvSpPr>
          <p:cNvPr id="44052" name="Rectangle 20"/>
          <p:cNvSpPr>
            <a:spLocks/>
          </p:cNvSpPr>
          <p:nvPr/>
        </p:nvSpPr>
        <p:spPr bwMode="auto">
          <a:xfrm>
            <a:off x="133350" y="395288"/>
            <a:ext cx="161925" cy="138112"/>
          </a:xfrm>
          <a:prstGeom prst="rect">
            <a:avLst/>
          </a:prstGeom>
          <a:solidFill>
            <a:srgbClr val="9999FF"/>
          </a:solidFill>
          <a:ln w="9525" cap="flat">
            <a:noFill/>
            <a:prstDash val="solid"/>
            <a:miter lim="800000"/>
            <a:headEnd type="none" w="med" len="med"/>
            <a:tailEnd type="none" w="med" len="med"/>
          </a:ln>
        </p:spPr>
        <p:txBody>
          <a:bodyPr lIns="0" tIns="0" rIns="0" bIns="0"/>
          <a:lstStyle/>
          <a:p>
            <a:endParaRPr lang="en-US"/>
          </a:p>
        </p:txBody>
      </p:sp>
      <p:sp>
        <p:nvSpPr>
          <p:cNvPr id="44053" name="Rectangle 21"/>
          <p:cNvSpPr>
            <a:spLocks noGrp="1" noChangeArrowheads="1"/>
          </p:cNvSpPr>
          <p:nvPr>
            <p:ph type="title"/>
          </p:nvPr>
        </p:nvSpPr>
        <p:spPr>
          <a:ln/>
        </p:spPr>
        <p:txBody>
          <a:bodyPr/>
          <a:lstStyle/>
          <a:p>
            <a:r>
              <a:rPr lang="en-US" dirty="0" smtClean="0"/>
              <a:t>Full parallel Decoder Implementation </a:t>
            </a:r>
            <a:endParaRPr lang="en-US" dirty="0"/>
          </a:p>
        </p:txBody>
      </p:sp>
      <p:sp>
        <p:nvSpPr>
          <p:cNvPr id="44054" name="Rectangle 22"/>
          <p:cNvSpPr>
            <a:spLocks/>
          </p:cNvSpPr>
          <p:nvPr/>
        </p:nvSpPr>
        <p:spPr bwMode="auto">
          <a:xfrm>
            <a:off x="502920" y="4892040"/>
            <a:ext cx="8305800" cy="1706880"/>
          </a:xfrm>
          <a:prstGeom prst="rect">
            <a:avLst/>
          </a:prstGeom>
          <a:noFill/>
          <a:ln w="9525" cap="flat">
            <a:noFill/>
            <a:miter lim="800000"/>
            <a:headEnd type="none" w="med" len="med"/>
            <a:tailEnd type="none" w="med" len="med"/>
          </a:ln>
        </p:spPr>
        <p:txBody>
          <a:bodyPr lIns="38100" tIns="38100" rIns="38100" bIns="38100"/>
          <a:lstStyle/>
          <a:p>
            <a:pPr marL="342900" indent="-342900">
              <a:spcBef>
                <a:spcPct val="20000"/>
              </a:spcBef>
              <a:buClr>
                <a:schemeClr val="bg2"/>
              </a:buClr>
              <a:buSzPct val="75000"/>
              <a:buFont typeface="Wingdings" pitchFamily="2" charset="2"/>
              <a:buChar char="n"/>
            </a:pPr>
            <a:r>
              <a:rPr lang="en-US" sz="2000" dirty="0" smtClean="0"/>
              <a:t>Check node partitions simultaneously compute locally, final output is updated using </a:t>
            </a:r>
            <a:r>
              <a:rPr lang="en-US" sz="2000" i="1" dirty="0" smtClean="0"/>
              <a:t>Sign</a:t>
            </a:r>
            <a:r>
              <a:rPr lang="en-US" sz="2000" dirty="0" smtClean="0"/>
              <a:t> and </a:t>
            </a:r>
            <a:r>
              <a:rPr lang="en-US" sz="2000" i="1" dirty="0" err="1" smtClean="0"/>
              <a:t>Threshold_en</a:t>
            </a:r>
            <a:r>
              <a:rPr lang="en-US" sz="2000" dirty="0" smtClean="0"/>
              <a:t> signals from nearest partition.</a:t>
            </a:r>
          </a:p>
          <a:p>
            <a:pPr marL="342900" indent="-342900">
              <a:spcBef>
                <a:spcPct val="20000"/>
              </a:spcBef>
              <a:buClr>
                <a:schemeClr val="bg2"/>
              </a:buClr>
              <a:buSzPct val="75000"/>
              <a:buFont typeface="Wingdings" pitchFamily="2" charset="2"/>
              <a:buChar char="n"/>
            </a:pPr>
            <a:r>
              <a:rPr lang="en-US" sz="2000" dirty="0" smtClean="0"/>
              <a:t>Implemented five full parallel decoders for (6,32) (1723,2048) 10GBASE-T code</a:t>
            </a:r>
          </a:p>
          <a:p>
            <a:pPr marL="800100" lvl="1" indent="-342900">
              <a:spcBef>
                <a:spcPct val="20000"/>
              </a:spcBef>
              <a:buClr>
                <a:schemeClr val="bg2"/>
              </a:buClr>
              <a:buSzPct val="75000"/>
              <a:buFont typeface="Wingdings" pitchFamily="2" charset="2"/>
              <a:buChar char="n"/>
            </a:pPr>
            <a:r>
              <a:rPr lang="en-US" sz="2000" dirty="0" smtClean="0"/>
              <a:t>2048 variable processors, 384 check processors</a:t>
            </a:r>
          </a:p>
          <a:p>
            <a:pPr marL="266700" indent="-266700" algn="l">
              <a:spcBef>
                <a:spcPts val="400"/>
              </a:spcBef>
              <a:buClr>
                <a:srgbClr val="00007D"/>
              </a:buClr>
              <a:buSzPct val="75000"/>
              <a:buFont typeface="Wingdings" charset="2"/>
              <a:buChar char="n"/>
            </a:pPr>
            <a:endParaRPr lang="en-US" sz="1800" dirty="0">
              <a:solidFill>
                <a:schemeClr val="tx1"/>
              </a:solidFill>
              <a:latin typeface="Arial" charset="0"/>
              <a:cs typeface="Arial" charset="0"/>
              <a:sym typeface="Arial" charset="0"/>
            </a:endParaRPr>
          </a:p>
        </p:txBody>
      </p:sp>
      <p:pic>
        <p:nvPicPr>
          <p:cNvPr id="144" name="Picture 23"/>
          <p:cNvPicPr>
            <a:picLocks noChangeArrowheads="1"/>
          </p:cNvPicPr>
          <p:nvPr/>
        </p:nvPicPr>
        <p:blipFill>
          <a:blip r:embed="rId3" cstate="print"/>
          <a:srcRect/>
          <a:stretch>
            <a:fillRect/>
          </a:stretch>
        </p:blipFill>
        <p:spPr bwMode="auto">
          <a:xfrm>
            <a:off x="19050" y="727075"/>
            <a:ext cx="9144000" cy="3954463"/>
          </a:xfrm>
          <a:prstGeom prst="rect">
            <a:avLst/>
          </a:prstGeom>
          <a:noFill/>
          <a:ln w="12700" cap="rnd">
            <a:noFill/>
            <a:round/>
            <a:headEnd/>
            <a:tailEnd/>
          </a:ln>
        </p:spPr>
      </p:pic>
      <p:grpSp>
        <p:nvGrpSpPr>
          <p:cNvPr id="145" name="Group 24"/>
          <p:cNvGrpSpPr>
            <a:grpSpLocks/>
          </p:cNvGrpSpPr>
          <p:nvPr/>
        </p:nvGrpSpPr>
        <p:grpSpPr bwMode="auto">
          <a:xfrm>
            <a:off x="371475" y="1346200"/>
            <a:ext cx="8212138" cy="533400"/>
            <a:chOff x="0" y="0"/>
            <a:chExt cx="5173" cy="336"/>
          </a:xfrm>
        </p:grpSpPr>
        <p:grpSp>
          <p:nvGrpSpPr>
            <p:cNvPr id="146" name="Group 25"/>
            <p:cNvGrpSpPr>
              <a:grpSpLocks/>
            </p:cNvGrpSpPr>
            <p:nvPr/>
          </p:nvGrpSpPr>
          <p:grpSpPr bwMode="auto">
            <a:xfrm>
              <a:off x="0" y="8"/>
              <a:ext cx="730" cy="328"/>
              <a:chOff x="0" y="0"/>
              <a:chExt cx="730" cy="328"/>
            </a:xfrm>
          </p:grpSpPr>
          <p:sp>
            <p:nvSpPr>
              <p:cNvPr id="167" name="Line 26"/>
              <p:cNvSpPr>
                <a:spLocks noChangeShapeType="1"/>
              </p:cNvSpPr>
              <p:nvPr/>
            </p:nvSpPr>
            <p:spPr bwMode="auto">
              <a:xfrm rot="10800000">
                <a:off x="709" y="24"/>
                <a:ext cx="21" cy="28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8" name="Line 27"/>
              <p:cNvSpPr>
                <a:spLocks noChangeShapeType="1"/>
              </p:cNvSpPr>
              <p:nvPr/>
            </p:nvSpPr>
            <p:spPr bwMode="auto">
              <a:xfrm rot="10800000" flipH="1">
                <a:off x="330" y="13"/>
                <a:ext cx="363" cy="30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9" name="Line 28"/>
              <p:cNvSpPr>
                <a:spLocks noChangeShapeType="1"/>
              </p:cNvSpPr>
              <p:nvPr/>
            </p:nvSpPr>
            <p:spPr bwMode="auto">
              <a:xfrm rot="10800000" flipH="1">
                <a:off x="53" y="22"/>
                <a:ext cx="619" cy="295"/>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0" name="Line 29"/>
              <p:cNvSpPr>
                <a:spLocks noChangeShapeType="1"/>
              </p:cNvSpPr>
              <p:nvPr/>
            </p:nvSpPr>
            <p:spPr bwMode="auto">
              <a:xfrm rot="10800000">
                <a:off x="309" y="13"/>
                <a:ext cx="395" cy="29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1" name="Line 30"/>
              <p:cNvSpPr>
                <a:spLocks noChangeShapeType="1"/>
              </p:cNvSpPr>
              <p:nvPr/>
            </p:nvSpPr>
            <p:spPr bwMode="auto">
              <a:xfrm rot="10800000">
                <a:off x="122" y="29"/>
                <a:ext cx="560" cy="28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2" name="Line 31"/>
              <p:cNvSpPr>
                <a:spLocks noChangeShapeType="1"/>
              </p:cNvSpPr>
              <p:nvPr/>
            </p:nvSpPr>
            <p:spPr bwMode="auto">
              <a:xfrm rot="10800000">
                <a:off x="293" y="0"/>
                <a:ext cx="21" cy="32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3" name="Line 32"/>
              <p:cNvSpPr>
                <a:spLocks noChangeShapeType="1"/>
              </p:cNvSpPr>
              <p:nvPr/>
            </p:nvSpPr>
            <p:spPr bwMode="auto">
              <a:xfrm rot="10800000" flipH="1">
                <a:off x="0" y="18"/>
                <a:ext cx="74" cy="29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4" name="Line 33"/>
              <p:cNvSpPr>
                <a:spLocks noChangeShapeType="1"/>
              </p:cNvSpPr>
              <p:nvPr/>
            </p:nvSpPr>
            <p:spPr bwMode="auto">
              <a:xfrm rot="10800000">
                <a:off x="100" y="34"/>
                <a:ext cx="198" cy="28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5" name="Line 34"/>
              <p:cNvSpPr>
                <a:spLocks noChangeShapeType="1"/>
              </p:cNvSpPr>
              <p:nvPr/>
            </p:nvSpPr>
            <p:spPr bwMode="auto">
              <a:xfrm rot="10800000" flipH="1">
                <a:off x="21" y="15"/>
                <a:ext cx="256" cy="30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147" name="Group 35"/>
            <p:cNvGrpSpPr>
              <a:grpSpLocks/>
            </p:cNvGrpSpPr>
            <p:nvPr/>
          </p:nvGrpSpPr>
          <p:grpSpPr bwMode="auto">
            <a:xfrm>
              <a:off x="2069" y="8"/>
              <a:ext cx="704" cy="328"/>
              <a:chOff x="0" y="0"/>
              <a:chExt cx="704" cy="328"/>
            </a:xfrm>
          </p:grpSpPr>
          <p:sp>
            <p:nvSpPr>
              <p:cNvPr id="158" name="Line 36"/>
              <p:cNvSpPr>
                <a:spLocks noChangeShapeType="1"/>
              </p:cNvSpPr>
              <p:nvPr/>
            </p:nvSpPr>
            <p:spPr bwMode="auto">
              <a:xfrm rot="10800000">
                <a:off x="696" y="24"/>
                <a:ext cx="8" cy="29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9" name="Line 37"/>
              <p:cNvSpPr>
                <a:spLocks noChangeShapeType="1"/>
              </p:cNvSpPr>
              <p:nvPr/>
            </p:nvSpPr>
            <p:spPr bwMode="auto">
              <a:xfrm rot="10800000" flipH="1">
                <a:off x="314" y="18"/>
                <a:ext cx="374" cy="29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0" name="Line 38"/>
              <p:cNvSpPr>
                <a:spLocks noChangeShapeType="1"/>
              </p:cNvSpPr>
              <p:nvPr/>
            </p:nvSpPr>
            <p:spPr bwMode="auto">
              <a:xfrm rot="10800000" flipH="1">
                <a:off x="40" y="16"/>
                <a:ext cx="624" cy="30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1" name="Line 39"/>
              <p:cNvSpPr>
                <a:spLocks noChangeShapeType="1"/>
              </p:cNvSpPr>
              <p:nvPr/>
            </p:nvSpPr>
            <p:spPr bwMode="auto">
              <a:xfrm rot="10800000">
                <a:off x="296" y="16"/>
                <a:ext cx="394" cy="29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2" name="Line 40"/>
              <p:cNvSpPr>
                <a:spLocks noChangeShapeType="1"/>
              </p:cNvSpPr>
              <p:nvPr/>
            </p:nvSpPr>
            <p:spPr bwMode="auto">
              <a:xfrm rot="10800000">
                <a:off x="101" y="24"/>
                <a:ext cx="571" cy="29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3" name="Line 41"/>
              <p:cNvSpPr>
                <a:spLocks noChangeShapeType="1"/>
              </p:cNvSpPr>
              <p:nvPr/>
            </p:nvSpPr>
            <p:spPr bwMode="auto">
              <a:xfrm rot="10800000">
                <a:off x="280" y="0"/>
                <a:ext cx="21" cy="32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4" name="Line 42"/>
              <p:cNvSpPr>
                <a:spLocks noChangeShapeType="1"/>
              </p:cNvSpPr>
              <p:nvPr/>
            </p:nvSpPr>
            <p:spPr bwMode="auto">
              <a:xfrm rot="10800000" flipH="1">
                <a:off x="0" y="16"/>
                <a:ext cx="58" cy="30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5" name="Line 43"/>
              <p:cNvSpPr>
                <a:spLocks noChangeShapeType="1"/>
              </p:cNvSpPr>
              <p:nvPr/>
            </p:nvSpPr>
            <p:spPr bwMode="auto">
              <a:xfrm rot="10800000">
                <a:off x="74" y="24"/>
                <a:ext cx="211" cy="29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66" name="Line 44"/>
              <p:cNvSpPr>
                <a:spLocks noChangeShapeType="1"/>
              </p:cNvSpPr>
              <p:nvPr/>
            </p:nvSpPr>
            <p:spPr bwMode="auto">
              <a:xfrm rot="10800000" flipH="1">
                <a:off x="8" y="16"/>
                <a:ext cx="255" cy="30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148" name="Group 45"/>
            <p:cNvGrpSpPr>
              <a:grpSpLocks/>
            </p:cNvGrpSpPr>
            <p:nvPr/>
          </p:nvGrpSpPr>
          <p:grpSpPr bwMode="auto">
            <a:xfrm>
              <a:off x="4400" y="0"/>
              <a:ext cx="773" cy="330"/>
              <a:chOff x="0" y="0"/>
              <a:chExt cx="773" cy="330"/>
            </a:xfrm>
          </p:grpSpPr>
          <p:sp>
            <p:nvSpPr>
              <p:cNvPr id="149" name="Line 46"/>
              <p:cNvSpPr>
                <a:spLocks noChangeShapeType="1"/>
              </p:cNvSpPr>
              <p:nvPr/>
            </p:nvSpPr>
            <p:spPr bwMode="auto">
              <a:xfrm rot="10800000">
                <a:off x="709" y="21"/>
                <a:ext cx="64" cy="30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0" name="Line 47"/>
              <p:cNvSpPr>
                <a:spLocks noChangeShapeType="1"/>
              </p:cNvSpPr>
              <p:nvPr/>
            </p:nvSpPr>
            <p:spPr bwMode="auto">
              <a:xfrm rot="10800000" flipH="1">
                <a:off x="341" y="32"/>
                <a:ext cx="347" cy="28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1" name="Line 48"/>
              <p:cNvSpPr>
                <a:spLocks noChangeShapeType="1"/>
              </p:cNvSpPr>
              <p:nvPr/>
            </p:nvSpPr>
            <p:spPr bwMode="auto">
              <a:xfrm rot="10800000" flipH="1">
                <a:off x="53" y="21"/>
                <a:ext cx="626" cy="29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2" name="Line 49"/>
              <p:cNvSpPr>
                <a:spLocks noChangeShapeType="1"/>
              </p:cNvSpPr>
              <p:nvPr/>
            </p:nvSpPr>
            <p:spPr bwMode="auto">
              <a:xfrm rot="10800000">
                <a:off x="301" y="16"/>
                <a:ext cx="440" cy="29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3" name="Line 50"/>
              <p:cNvSpPr>
                <a:spLocks noChangeShapeType="1"/>
              </p:cNvSpPr>
              <p:nvPr/>
            </p:nvSpPr>
            <p:spPr bwMode="auto">
              <a:xfrm rot="10800000">
                <a:off x="138" y="37"/>
                <a:ext cx="595" cy="29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4" name="Line 51"/>
              <p:cNvSpPr>
                <a:spLocks noChangeShapeType="1"/>
              </p:cNvSpPr>
              <p:nvPr/>
            </p:nvSpPr>
            <p:spPr bwMode="auto">
              <a:xfrm rot="10800000">
                <a:off x="293" y="0"/>
                <a:ext cx="21" cy="328"/>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5" name="Line 52"/>
              <p:cNvSpPr>
                <a:spLocks noChangeShapeType="1"/>
              </p:cNvSpPr>
              <p:nvPr/>
            </p:nvSpPr>
            <p:spPr bwMode="auto">
              <a:xfrm rot="10800000" flipH="1">
                <a:off x="0" y="16"/>
                <a:ext cx="88" cy="31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6" name="Line 53"/>
              <p:cNvSpPr>
                <a:spLocks noChangeShapeType="1"/>
              </p:cNvSpPr>
              <p:nvPr/>
            </p:nvSpPr>
            <p:spPr bwMode="auto">
              <a:xfrm rot="10800000">
                <a:off x="101" y="32"/>
                <a:ext cx="197" cy="28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57" name="Line 54"/>
              <p:cNvSpPr>
                <a:spLocks noChangeShapeType="1"/>
              </p:cNvSpPr>
              <p:nvPr/>
            </p:nvSpPr>
            <p:spPr bwMode="auto">
              <a:xfrm rot="10800000" flipH="1">
                <a:off x="29" y="16"/>
                <a:ext cx="256" cy="30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grpSp>
        <p:nvGrpSpPr>
          <p:cNvPr id="176" name="Group 55"/>
          <p:cNvGrpSpPr>
            <a:grpSpLocks/>
          </p:cNvGrpSpPr>
          <p:nvPr/>
        </p:nvGrpSpPr>
        <p:grpSpPr bwMode="auto">
          <a:xfrm>
            <a:off x="1730375" y="1692275"/>
            <a:ext cx="5534025" cy="681038"/>
            <a:chOff x="0" y="0"/>
            <a:chExt cx="3486" cy="429"/>
          </a:xfrm>
        </p:grpSpPr>
        <p:sp>
          <p:nvSpPr>
            <p:cNvPr id="177" name="Line 56"/>
            <p:cNvSpPr>
              <a:spLocks noChangeShapeType="1"/>
            </p:cNvSpPr>
            <p:nvPr/>
          </p:nvSpPr>
          <p:spPr bwMode="auto">
            <a:xfrm rot="10800000">
              <a:off x="10" y="10"/>
              <a:ext cx="1120"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8" name="Line 57"/>
            <p:cNvSpPr>
              <a:spLocks noChangeShapeType="1"/>
            </p:cNvSpPr>
            <p:nvPr/>
          </p:nvSpPr>
          <p:spPr bwMode="auto">
            <a:xfrm rot="10800000">
              <a:off x="5" y="277"/>
              <a:ext cx="1120"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79" name="Line 58"/>
            <p:cNvSpPr>
              <a:spLocks noChangeShapeType="1"/>
            </p:cNvSpPr>
            <p:nvPr/>
          </p:nvSpPr>
          <p:spPr bwMode="auto">
            <a:xfrm>
              <a:off x="0" y="132"/>
              <a:ext cx="1104" cy="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0" name="Line 59"/>
            <p:cNvSpPr>
              <a:spLocks noChangeShapeType="1"/>
            </p:cNvSpPr>
            <p:nvPr/>
          </p:nvSpPr>
          <p:spPr bwMode="auto">
            <a:xfrm>
              <a:off x="5" y="428"/>
              <a:ext cx="1104" cy="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1" name="Line 60"/>
            <p:cNvSpPr>
              <a:spLocks noChangeShapeType="1"/>
            </p:cNvSpPr>
            <p:nvPr/>
          </p:nvSpPr>
          <p:spPr bwMode="auto">
            <a:xfrm rot="10800000">
              <a:off x="2461" y="0"/>
              <a:ext cx="1025" cy="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2" name="Line 61"/>
            <p:cNvSpPr>
              <a:spLocks noChangeShapeType="1"/>
            </p:cNvSpPr>
            <p:nvPr/>
          </p:nvSpPr>
          <p:spPr bwMode="auto">
            <a:xfrm flipH="1">
              <a:off x="2474" y="263"/>
              <a:ext cx="1012"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3" name="Line 62"/>
            <p:cNvSpPr>
              <a:spLocks noChangeShapeType="1"/>
            </p:cNvSpPr>
            <p:nvPr/>
          </p:nvSpPr>
          <p:spPr bwMode="auto">
            <a:xfrm>
              <a:off x="2456" y="121"/>
              <a:ext cx="997" cy="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4" name="Line 63"/>
            <p:cNvSpPr>
              <a:spLocks noChangeShapeType="1"/>
            </p:cNvSpPr>
            <p:nvPr/>
          </p:nvSpPr>
          <p:spPr bwMode="auto">
            <a:xfrm rot="10800000" flipH="1">
              <a:off x="2461" y="409"/>
              <a:ext cx="1002" cy="5"/>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nvGrpSpPr>
            <p:cNvPr id="185" name="Group 64"/>
            <p:cNvGrpSpPr>
              <a:grpSpLocks/>
            </p:cNvGrpSpPr>
            <p:nvPr/>
          </p:nvGrpSpPr>
          <p:grpSpPr bwMode="auto">
            <a:xfrm>
              <a:off x="2053" y="4"/>
              <a:ext cx="168" cy="409"/>
              <a:chOff x="0" y="0"/>
              <a:chExt cx="168" cy="409"/>
            </a:xfrm>
          </p:grpSpPr>
          <p:sp>
            <p:nvSpPr>
              <p:cNvPr id="186" name="Line 65"/>
              <p:cNvSpPr>
                <a:spLocks noChangeShapeType="1"/>
              </p:cNvSpPr>
              <p:nvPr/>
            </p:nvSpPr>
            <p:spPr bwMode="auto">
              <a:xfrm rot="10800000">
                <a:off x="9" y="0"/>
                <a:ext cx="159"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7" name="Line 66"/>
              <p:cNvSpPr>
                <a:spLocks noChangeShapeType="1"/>
              </p:cNvSpPr>
              <p:nvPr/>
            </p:nvSpPr>
            <p:spPr bwMode="auto">
              <a:xfrm rot="10800000">
                <a:off x="8" y="256"/>
                <a:ext cx="158" cy="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8" name="Line 67"/>
              <p:cNvSpPr>
                <a:spLocks noChangeShapeType="1"/>
              </p:cNvSpPr>
              <p:nvPr/>
            </p:nvSpPr>
            <p:spPr bwMode="auto">
              <a:xfrm>
                <a:off x="8" y="119"/>
                <a:ext cx="156" cy="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89" name="Line 68"/>
              <p:cNvSpPr>
                <a:spLocks noChangeShapeType="1"/>
              </p:cNvSpPr>
              <p:nvPr/>
            </p:nvSpPr>
            <p:spPr bwMode="auto">
              <a:xfrm>
                <a:off x="0" y="408"/>
                <a:ext cx="156" cy="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grpSp>
        <p:nvGrpSpPr>
          <p:cNvPr id="190" name="Group 69"/>
          <p:cNvGrpSpPr>
            <a:grpSpLocks/>
          </p:cNvGrpSpPr>
          <p:nvPr/>
        </p:nvGrpSpPr>
        <p:grpSpPr bwMode="auto">
          <a:xfrm>
            <a:off x="346075" y="2197100"/>
            <a:ext cx="8361363" cy="439738"/>
            <a:chOff x="0" y="0"/>
            <a:chExt cx="5267" cy="277"/>
          </a:xfrm>
        </p:grpSpPr>
        <p:grpSp>
          <p:nvGrpSpPr>
            <p:cNvPr id="191" name="Group 70"/>
            <p:cNvGrpSpPr>
              <a:grpSpLocks/>
            </p:cNvGrpSpPr>
            <p:nvPr/>
          </p:nvGrpSpPr>
          <p:grpSpPr bwMode="auto">
            <a:xfrm>
              <a:off x="0" y="0"/>
              <a:ext cx="861" cy="277"/>
              <a:chOff x="0" y="0"/>
              <a:chExt cx="861" cy="277"/>
            </a:xfrm>
          </p:grpSpPr>
          <p:sp>
            <p:nvSpPr>
              <p:cNvPr id="212" name="Line 71"/>
              <p:cNvSpPr>
                <a:spLocks noChangeShapeType="1"/>
              </p:cNvSpPr>
              <p:nvPr/>
            </p:nvSpPr>
            <p:spPr bwMode="auto">
              <a:xfrm rot="10800000">
                <a:off x="762" y="8"/>
                <a:ext cx="99" cy="26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3" name="Line 72"/>
              <p:cNvSpPr>
                <a:spLocks noChangeShapeType="1"/>
              </p:cNvSpPr>
              <p:nvPr/>
            </p:nvSpPr>
            <p:spPr bwMode="auto">
              <a:xfrm rot="10800000" flipH="1">
                <a:off x="400" y="7"/>
                <a:ext cx="333" cy="25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4" name="Line 73"/>
              <p:cNvSpPr>
                <a:spLocks noChangeShapeType="1"/>
              </p:cNvSpPr>
              <p:nvPr/>
            </p:nvSpPr>
            <p:spPr bwMode="auto">
              <a:xfrm rot="10800000" flipH="1">
                <a:off x="47" y="7"/>
                <a:ext cx="640" cy="26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5" name="Line 74"/>
              <p:cNvSpPr>
                <a:spLocks noChangeShapeType="1"/>
              </p:cNvSpPr>
              <p:nvPr/>
            </p:nvSpPr>
            <p:spPr bwMode="auto">
              <a:xfrm rot="10800000">
                <a:off x="317" y="8"/>
                <a:ext cx="509" cy="25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6" name="Line 75"/>
              <p:cNvSpPr>
                <a:spLocks noChangeShapeType="1"/>
              </p:cNvSpPr>
              <p:nvPr/>
            </p:nvSpPr>
            <p:spPr bwMode="auto">
              <a:xfrm rot="10800000">
                <a:off x="133" y="8"/>
                <a:ext cx="651"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7" name="Line 76"/>
              <p:cNvSpPr>
                <a:spLocks noChangeShapeType="1"/>
              </p:cNvSpPr>
              <p:nvPr/>
            </p:nvSpPr>
            <p:spPr bwMode="auto">
              <a:xfrm rot="10800000">
                <a:off x="284" y="0"/>
                <a:ext cx="120" cy="277"/>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8" name="Line 77"/>
              <p:cNvSpPr>
                <a:spLocks noChangeShapeType="1"/>
              </p:cNvSpPr>
              <p:nvPr/>
            </p:nvSpPr>
            <p:spPr bwMode="auto">
              <a:xfrm rot="10800000">
                <a:off x="108" y="0"/>
                <a:ext cx="270" cy="26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9" name="Line 78"/>
              <p:cNvSpPr>
                <a:spLocks noChangeShapeType="1"/>
              </p:cNvSpPr>
              <p:nvPr/>
            </p:nvSpPr>
            <p:spPr bwMode="auto">
              <a:xfrm rot="10800000" flipH="1">
                <a:off x="4" y="0"/>
                <a:ext cx="273" cy="27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20" name="Line 79"/>
              <p:cNvSpPr>
                <a:spLocks noChangeShapeType="1"/>
              </p:cNvSpPr>
              <p:nvPr/>
            </p:nvSpPr>
            <p:spPr bwMode="auto">
              <a:xfrm rot="10800000" flipH="1">
                <a:off x="0" y="13"/>
                <a:ext cx="94"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192" name="Group 80"/>
            <p:cNvGrpSpPr>
              <a:grpSpLocks/>
            </p:cNvGrpSpPr>
            <p:nvPr/>
          </p:nvGrpSpPr>
          <p:grpSpPr bwMode="auto">
            <a:xfrm>
              <a:off x="2053" y="0"/>
              <a:ext cx="861" cy="277"/>
              <a:chOff x="0" y="0"/>
              <a:chExt cx="861" cy="277"/>
            </a:xfrm>
          </p:grpSpPr>
          <p:sp>
            <p:nvSpPr>
              <p:cNvPr id="203" name="Line 81"/>
              <p:cNvSpPr>
                <a:spLocks noChangeShapeType="1"/>
              </p:cNvSpPr>
              <p:nvPr/>
            </p:nvSpPr>
            <p:spPr bwMode="auto">
              <a:xfrm rot="10800000">
                <a:off x="762" y="8"/>
                <a:ext cx="99" cy="26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4" name="Line 82"/>
              <p:cNvSpPr>
                <a:spLocks noChangeShapeType="1"/>
              </p:cNvSpPr>
              <p:nvPr/>
            </p:nvSpPr>
            <p:spPr bwMode="auto">
              <a:xfrm rot="10800000" flipH="1">
                <a:off x="400" y="7"/>
                <a:ext cx="333" cy="25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5" name="Line 83"/>
              <p:cNvSpPr>
                <a:spLocks noChangeShapeType="1"/>
              </p:cNvSpPr>
              <p:nvPr/>
            </p:nvSpPr>
            <p:spPr bwMode="auto">
              <a:xfrm rot="10800000" flipH="1">
                <a:off x="47" y="7"/>
                <a:ext cx="640" cy="26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6" name="Line 84"/>
              <p:cNvSpPr>
                <a:spLocks noChangeShapeType="1"/>
              </p:cNvSpPr>
              <p:nvPr/>
            </p:nvSpPr>
            <p:spPr bwMode="auto">
              <a:xfrm rot="10800000">
                <a:off x="317" y="8"/>
                <a:ext cx="509" cy="25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7" name="Line 85"/>
              <p:cNvSpPr>
                <a:spLocks noChangeShapeType="1"/>
              </p:cNvSpPr>
              <p:nvPr/>
            </p:nvSpPr>
            <p:spPr bwMode="auto">
              <a:xfrm rot="10800000">
                <a:off x="133" y="8"/>
                <a:ext cx="651"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8" name="Line 86"/>
              <p:cNvSpPr>
                <a:spLocks noChangeShapeType="1"/>
              </p:cNvSpPr>
              <p:nvPr/>
            </p:nvSpPr>
            <p:spPr bwMode="auto">
              <a:xfrm rot="10800000">
                <a:off x="285" y="0"/>
                <a:ext cx="120" cy="277"/>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9" name="Line 87"/>
              <p:cNvSpPr>
                <a:spLocks noChangeShapeType="1"/>
              </p:cNvSpPr>
              <p:nvPr/>
            </p:nvSpPr>
            <p:spPr bwMode="auto">
              <a:xfrm rot="10800000">
                <a:off x="109" y="0"/>
                <a:ext cx="269" cy="26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0" name="Line 88"/>
              <p:cNvSpPr>
                <a:spLocks noChangeShapeType="1"/>
              </p:cNvSpPr>
              <p:nvPr/>
            </p:nvSpPr>
            <p:spPr bwMode="auto">
              <a:xfrm rot="10800000" flipH="1">
                <a:off x="5" y="0"/>
                <a:ext cx="272" cy="27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11" name="Line 89"/>
              <p:cNvSpPr>
                <a:spLocks noChangeShapeType="1"/>
              </p:cNvSpPr>
              <p:nvPr/>
            </p:nvSpPr>
            <p:spPr bwMode="auto">
              <a:xfrm rot="10800000" flipH="1">
                <a:off x="0" y="13"/>
                <a:ext cx="95"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193" name="Group 90"/>
            <p:cNvGrpSpPr>
              <a:grpSpLocks/>
            </p:cNvGrpSpPr>
            <p:nvPr/>
          </p:nvGrpSpPr>
          <p:grpSpPr bwMode="auto">
            <a:xfrm>
              <a:off x="4405" y="0"/>
              <a:ext cx="862" cy="277"/>
              <a:chOff x="0" y="0"/>
              <a:chExt cx="862" cy="277"/>
            </a:xfrm>
          </p:grpSpPr>
          <p:sp>
            <p:nvSpPr>
              <p:cNvPr id="194" name="Line 91"/>
              <p:cNvSpPr>
                <a:spLocks noChangeShapeType="1"/>
              </p:cNvSpPr>
              <p:nvPr/>
            </p:nvSpPr>
            <p:spPr bwMode="auto">
              <a:xfrm rot="10800000">
                <a:off x="762" y="8"/>
                <a:ext cx="100" cy="26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95" name="Line 92"/>
              <p:cNvSpPr>
                <a:spLocks noChangeShapeType="1"/>
              </p:cNvSpPr>
              <p:nvPr/>
            </p:nvSpPr>
            <p:spPr bwMode="auto">
              <a:xfrm rot="10800000" flipH="1">
                <a:off x="400" y="7"/>
                <a:ext cx="333" cy="25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96" name="Line 93"/>
              <p:cNvSpPr>
                <a:spLocks noChangeShapeType="1"/>
              </p:cNvSpPr>
              <p:nvPr/>
            </p:nvSpPr>
            <p:spPr bwMode="auto">
              <a:xfrm rot="10800000" flipH="1">
                <a:off x="47" y="7"/>
                <a:ext cx="640" cy="26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97" name="Line 94"/>
              <p:cNvSpPr>
                <a:spLocks noChangeShapeType="1"/>
              </p:cNvSpPr>
              <p:nvPr/>
            </p:nvSpPr>
            <p:spPr bwMode="auto">
              <a:xfrm rot="10800000">
                <a:off x="317" y="8"/>
                <a:ext cx="509" cy="25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98" name="Line 95"/>
              <p:cNvSpPr>
                <a:spLocks noChangeShapeType="1"/>
              </p:cNvSpPr>
              <p:nvPr/>
            </p:nvSpPr>
            <p:spPr bwMode="auto">
              <a:xfrm rot="10800000">
                <a:off x="133" y="8"/>
                <a:ext cx="651"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199" name="Line 96"/>
              <p:cNvSpPr>
                <a:spLocks noChangeShapeType="1"/>
              </p:cNvSpPr>
              <p:nvPr/>
            </p:nvSpPr>
            <p:spPr bwMode="auto">
              <a:xfrm rot="10800000">
                <a:off x="285" y="0"/>
                <a:ext cx="120" cy="277"/>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0" name="Line 97"/>
              <p:cNvSpPr>
                <a:spLocks noChangeShapeType="1"/>
              </p:cNvSpPr>
              <p:nvPr/>
            </p:nvSpPr>
            <p:spPr bwMode="auto">
              <a:xfrm rot="10800000">
                <a:off x="109" y="0"/>
                <a:ext cx="269" cy="269"/>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1" name="Line 98"/>
              <p:cNvSpPr>
                <a:spLocks noChangeShapeType="1"/>
              </p:cNvSpPr>
              <p:nvPr/>
            </p:nvSpPr>
            <p:spPr bwMode="auto">
              <a:xfrm rot="10800000" flipH="1">
                <a:off x="5" y="0"/>
                <a:ext cx="272" cy="27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02" name="Line 99"/>
              <p:cNvSpPr>
                <a:spLocks noChangeShapeType="1"/>
              </p:cNvSpPr>
              <p:nvPr/>
            </p:nvSpPr>
            <p:spPr bwMode="auto">
              <a:xfrm rot="10800000" flipH="1">
                <a:off x="0" y="13"/>
                <a:ext cx="95" cy="256"/>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grpSp>
        <p:nvGrpSpPr>
          <p:cNvPr id="221" name="Group 100"/>
          <p:cNvGrpSpPr>
            <a:grpSpLocks/>
          </p:cNvGrpSpPr>
          <p:nvPr/>
        </p:nvGrpSpPr>
        <p:grpSpPr bwMode="auto">
          <a:xfrm>
            <a:off x="482600" y="2997200"/>
            <a:ext cx="8256588" cy="350838"/>
            <a:chOff x="0" y="0"/>
            <a:chExt cx="5201" cy="221"/>
          </a:xfrm>
        </p:grpSpPr>
        <p:grpSp>
          <p:nvGrpSpPr>
            <p:cNvPr id="222" name="Group 101"/>
            <p:cNvGrpSpPr>
              <a:grpSpLocks/>
            </p:cNvGrpSpPr>
            <p:nvPr/>
          </p:nvGrpSpPr>
          <p:grpSpPr bwMode="auto">
            <a:xfrm>
              <a:off x="0" y="5"/>
              <a:ext cx="801" cy="213"/>
              <a:chOff x="0" y="0"/>
              <a:chExt cx="801" cy="213"/>
            </a:xfrm>
          </p:grpSpPr>
          <p:sp>
            <p:nvSpPr>
              <p:cNvPr id="231" name="Line 102"/>
              <p:cNvSpPr>
                <a:spLocks noChangeShapeType="1"/>
              </p:cNvSpPr>
              <p:nvPr/>
            </p:nvSpPr>
            <p:spPr bwMode="auto">
              <a:xfrm rot="10800000">
                <a:off x="0" y="10"/>
                <a:ext cx="1" cy="20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32" name="Line 103"/>
              <p:cNvSpPr>
                <a:spLocks noChangeShapeType="1"/>
              </p:cNvSpPr>
              <p:nvPr/>
            </p:nvSpPr>
            <p:spPr bwMode="auto">
              <a:xfrm rot="10800000" flipH="1">
                <a:off x="320" y="0"/>
                <a:ext cx="1" cy="21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33" name="Line 104"/>
              <p:cNvSpPr>
                <a:spLocks noChangeShapeType="1"/>
              </p:cNvSpPr>
              <p:nvPr/>
            </p:nvSpPr>
            <p:spPr bwMode="auto">
              <a:xfrm rot="10800000" flipH="1">
                <a:off x="800" y="2"/>
                <a:ext cx="1" cy="20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223" name="Group 105"/>
            <p:cNvGrpSpPr>
              <a:grpSpLocks/>
            </p:cNvGrpSpPr>
            <p:nvPr/>
          </p:nvGrpSpPr>
          <p:grpSpPr bwMode="auto">
            <a:xfrm>
              <a:off x="2048" y="0"/>
              <a:ext cx="809" cy="213"/>
              <a:chOff x="0" y="0"/>
              <a:chExt cx="809" cy="213"/>
            </a:xfrm>
          </p:grpSpPr>
          <p:sp>
            <p:nvSpPr>
              <p:cNvPr id="228" name="Line 106"/>
              <p:cNvSpPr>
                <a:spLocks noChangeShapeType="1"/>
              </p:cNvSpPr>
              <p:nvPr/>
            </p:nvSpPr>
            <p:spPr bwMode="auto">
              <a:xfrm rot="10800000">
                <a:off x="0" y="10"/>
                <a:ext cx="1" cy="20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29" name="Line 107"/>
              <p:cNvSpPr>
                <a:spLocks noChangeShapeType="1"/>
              </p:cNvSpPr>
              <p:nvPr/>
            </p:nvSpPr>
            <p:spPr bwMode="auto">
              <a:xfrm rot="10800000" flipH="1">
                <a:off x="320" y="0"/>
                <a:ext cx="1" cy="21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30" name="Line 108"/>
              <p:cNvSpPr>
                <a:spLocks noChangeShapeType="1"/>
              </p:cNvSpPr>
              <p:nvPr/>
            </p:nvSpPr>
            <p:spPr bwMode="auto">
              <a:xfrm rot="10800000" flipH="1">
                <a:off x="808" y="10"/>
                <a:ext cx="1" cy="20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nvGrpSpPr>
            <p:cNvPr id="224" name="Group 109"/>
            <p:cNvGrpSpPr>
              <a:grpSpLocks/>
            </p:cNvGrpSpPr>
            <p:nvPr/>
          </p:nvGrpSpPr>
          <p:grpSpPr bwMode="auto">
            <a:xfrm>
              <a:off x="4400" y="0"/>
              <a:ext cx="801" cy="221"/>
              <a:chOff x="0" y="0"/>
              <a:chExt cx="801" cy="221"/>
            </a:xfrm>
          </p:grpSpPr>
          <p:sp>
            <p:nvSpPr>
              <p:cNvPr id="225" name="Line 110"/>
              <p:cNvSpPr>
                <a:spLocks noChangeShapeType="1"/>
              </p:cNvSpPr>
              <p:nvPr/>
            </p:nvSpPr>
            <p:spPr bwMode="auto">
              <a:xfrm rot="10800000">
                <a:off x="0" y="10"/>
                <a:ext cx="1" cy="20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26" name="Line 111"/>
              <p:cNvSpPr>
                <a:spLocks noChangeShapeType="1"/>
              </p:cNvSpPr>
              <p:nvPr/>
            </p:nvSpPr>
            <p:spPr bwMode="auto">
              <a:xfrm rot="10800000" flipH="1">
                <a:off x="312" y="8"/>
                <a:ext cx="1" cy="21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27" name="Line 112"/>
              <p:cNvSpPr>
                <a:spLocks noChangeShapeType="1"/>
              </p:cNvSpPr>
              <p:nvPr/>
            </p:nvSpPr>
            <p:spPr bwMode="auto">
              <a:xfrm rot="10800000" flipH="1">
                <a:off x="800" y="0"/>
                <a:ext cx="1" cy="22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grpSp>
      <p:grpSp>
        <p:nvGrpSpPr>
          <p:cNvPr id="234" name="Group 113"/>
          <p:cNvGrpSpPr>
            <a:grpSpLocks/>
          </p:cNvGrpSpPr>
          <p:nvPr/>
        </p:nvGrpSpPr>
        <p:grpSpPr bwMode="auto">
          <a:xfrm>
            <a:off x="508000" y="1041400"/>
            <a:ext cx="7964488" cy="3290888"/>
            <a:chOff x="0" y="0"/>
            <a:chExt cx="5017" cy="2073"/>
          </a:xfrm>
        </p:grpSpPr>
        <p:grpSp>
          <p:nvGrpSpPr>
            <p:cNvPr id="235" name="Group 114"/>
            <p:cNvGrpSpPr>
              <a:grpSpLocks/>
            </p:cNvGrpSpPr>
            <p:nvPr/>
          </p:nvGrpSpPr>
          <p:grpSpPr bwMode="auto">
            <a:xfrm>
              <a:off x="0" y="0"/>
              <a:ext cx="5017" cy="2073"/>
              <a:chOff x="0" y="0"/>
              <a:chExt cx="5017" cy="2073"/>
            </a:xfrm>
          </p:grpSpPr>
          <p:grpSp>
            <p:nvGrpSpPr>
              <p:cNvPr id="237" name="Group 115"/>
              <p:cNvGrpSpPr>
                <a:grpSpLocks/>
              </p:cNvGrpSpPr>
              <p:nvPr/>
            </p:nvGrpSpPr>
            <p:grpSpPr bwMode="auto">
              <a:xfrm>
                <a:off x="0" y="0"/>
                <a:ext cx="5017" cy="112"/>
                <a:chOff x="0" y="0"/>
                <a:chExt cx="5017" cy="112"/>
              </a:xfrm>
            </p:grpSpPr>
            <p:sp>
              <p:nvSpPr>
                <p:cNvPr id="244" name="Line 116"/>
                <p:cNvSpPr>
                  <a:spLocks noChangeShapeType="1"/>
                </p:cNvSpPr>
                <p:nvPr/>
              </p:nvSpPr>
              <p:spPr bwMode="auto">
                <a:xfrm rot="10800000">
                  <a:off x="0"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45" name="Line 117"/>
                <p:cNvSpPr>
                  <a:spLocks noChangeShapeType="1"/>
                </p:cNvSpPr>
                <p:nvPr/>
              </p:nvSpPr>
              <p:spPr bwMode="auto">
                <a:xfrm rot="10800000">
                  <a:off x="208"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46" name="Line 118"/>
                <p:cNvSpPr>
                  <a:spLocks noChangeShapeType="1"/>
                </p:cNvSpPr>
                <p:nvPr/>
              </p:nvSpPr>
              <p:spPr bwMode="auto">
                <a:xfrm rot="10800000">
                  <a:off x="656"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47" name="Line 119"/>
                <p:cNvSpPr>
                  <a:spLocks noChangeShapeType="1"/>
                </p:cNvSpPr>
                <p:nvPr/>
              </p:nvSpPr>
              <p:spPr bwMode="auto">
                <a:xfrm rot="10800000" flipH="1">
                  <a:off x="2056"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48" name="Line 120"/>
                <p:cNvSpPr>
                  <a:spLocks noChangeShapeType="1"/>
                </p:cNvSpPr>
                <p:nvPr/>
              </p:nvSpPr>
              <p:spPr bwMode="auto">
                <a:xfrm rot="10800000" flipH="1">
                  <a:off x="2264"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49" name="Line 121"/>
                <p:cNvSpPr>
                  <a:spLocks noChangeShapeType="1"/>
                </p:cNvSpPr>
                <p:nvPr/>
              </p:nvSpPr>
              <p:spPr bwMode="auto">
                <a:xfrm rot="10800000" flipH="1">
                  <a:off x="2712"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50" name="Line 122"/>
                <p:cNvSpPr>
                  <a:spLocks noChangeShapeType="1"/>
                </p:cNvSpPr>
                <p:nvPr/>
              </p:nvSpPr>
              <p:spPr bwMode="auto">
                <a:xfrm rot="10800000" flipH="1">
                  <a:off x="4392"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51" name="Line 123"/>
                <p:cNvSpPr>
                  <a:spLocks noChangeShapeType="1"/>
                </p:cNvSpPr>
                <p:nvPr/>
              </p:nvSpPr>
              <p:spPr bwMode="auto">
                <a:xfrm rot="10800000" flipH="1">
                  <a:off x="4552"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52" name="Line 124"/>
                <p:cNvSpPr>
                  <a:spLocks noChangeShapeType="1"/>
                </p:cNvSpPr>
                <p:nvPr/>
              </p:nvSpPr>
              <p:spPr bwMode="auto">
                <a:xfrm rot="10800000" flipH="1">
                  <a:off x="5016" y="0"/>
                  <a:ext cx="1" cy="11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sp>
            <p:nvSpPr>
              <p:cNvPr id="238" name="Line 125"/>
              <p:cNvSpPr>
                <a:spLocks noChangeShapeType="1"/>
              </p:cNvSpPr>
              <p:nvPr/>
            </p:nvSpPr>
            <p:spPr bwMode="auto">
              <a:xfrm flipH="1">
                <a:off x="2861" y="1760"/>
                <a:ext cx="632" cy="1"/>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39" name="Line 126"/>
              <p:cNvSpPr>
                <a:spLocks noChangeShapeType="1"/>
              </p:cNvSpPr>
              <p:nvPr/>
            </p:nvSpPr>
            <p:spPr bwMode="auto">
              <a:xfrm rot="10800000">
                <a:off x="2867" y="1597"/>
                <a:ext cx="2" cy="166"/>
              </a:xfrm>
              <a:prstGeom prst="line">
                <a:avLst/>
              </a:prstGeom>
              <a:noFill/>
              <a:ln w="31750" cap="flat">
                <a:solidFill>
                  <a:srgbClr val="86133E"/>
                </a:solidFill>
                <a:prstDash val="solid"/>
                <a:miter lim="800000"/>
                <a:headEnd type="oval" w="med" len="med"/>
                <a:tailEnd type="none" w="med" len="med"/>
              </a:ln>
            </p:spPr>
            <p:txBody>
              <a:bodyPr lIns="0" tIns="0" rIns="0" bIns="0"/>
              <a:lstStyle/>
              <a:p>
                <a:endParaRPr lang="en-US"/>
              </a:p>
            </p:txBody>
          </p:sp>
          <p:sp>
            <p:nvSpPr>
              <p:cNvPr id="240" name="Line 127"/>
              <p:cNvSpPr>
                <a:spLocks noChangeShapeType="1"/>
              </p:cNvSpPr>
              <p:nvPr/>
            </p:nvSpPr>
            <p:spPr bwMode="auto">
              <a:xfrm rot="10800000" flipH="1">
                <a:off x="2117" y="1759"/>
                <a:ext cx="778" cy="1"/>
              </a:xfrm>
              <a:prstGeom prst="line">
                <a:avLst/>
              </a:prstGeom>
              <a:noFill/>
              <a:ln w="31750" cap="flat">
                <a:solidFill>
                  <a:srgbClr val="86133E"/>
                </a:solidFill>
                <a:prstDash val="solid"/>
                <a:miter lim="800000"/>
                <a:headEnd type="none" w="med" len="med"/>
                <a:tailEnd type="none" w="med" len="med"/>
              </a:ln>
            </p:spPr>
            <p:txBody>
              <a:bodyPr lIns="0" tIns="0" rIns="0" bIns="0"/>
              <a:lstStyle/>
              <a:p>
                <a:endParaRPr lang="en-US"/>
              </a:p>
            </p:txBody>
          </p:sp>
          <p:sp>
            <p:nvSpPr>
              <p:cNvPr id="241" name="Line 128"/>
              <p:cNvSpPr>
                <a:spLocks noChangeShapeType="1"/>
              </p:cNvSpPr>
              <p:nvPr/>
            </p:nvSpPr>
            <p:spPr bwMode="auto">
              <a:xfrm rot="10800000" flipH="1">
                <a:off x="2117" y="1762"/>
                <a:ext cx="1" cy="267"/>
              </a:xfrm>
              <a:prstGeom prst="line">
                <a:avLst/>
              </a:prstGeom>
              <a:noFill/>
              <a:ln w="31750" cap="flat">
                <a:solidFill>
                  <a:srgbClr val="86133E"/>
                </a:solidFill>
                <a:prstDash val="solid"/>
                <a:miter lim="800000"/>
                <a:headEnd type="none" w="med" len="med"/>
                <a:tailEnd type="none" w="med" len="med"/>
              </a:ln>
            </p:spPr>
            <p:txBody>
              <a:bodyPr lIns="0" tIns="0" rIns="0" bIns="0"/>
              <a:lstStyle/>
              <a:p>
                <a:endParaRPr lang="en-US"/>
              </a:p>
            </p:txBody>
          </p:sp>
          <p:sp>
            <p:nvSpPr>
              <p:cNvPr id="242" name="Line 129"/>
              <p:cNvSpPr>
                <a:spLocks noChangeShapeType="1"/>
              </p:cNvSpPr>
              <p:nvPr/>
            </p:nvSpPr>
            <p:spPr bwMode="auto">
              <a:xfrm>
                <a:off x="2112" y="2032"/>
                <a:ext cx="117" cy="0"/>
              </a:xfrm>
              <a:prstGeom prst="line">
                <a:avLst/>
              </a:prstGeom>
              <a:noFill/>
              <a:ln w="31750" cap="flat">
                <a:solidFill>
                  <a:srgbClr val="86133E"/>
                </a:solidFill>
                <a:prstDash val="solid"/>
                <a:miter lim="800000"/>
                <a:headEnd type="none" w="med" len="med"/>
                <a:tailEnd type="stealth" w="med" len="med"/>
              </a:ln>
            </p:spPr>
            <p:txBody>
              <a:bodyPr lIns="0" tIns="0" rIns="0" bIns="0"/>
              <a:lstStyle/>
              <a:p>
                <a:endParaRPr lang="en-US"/>
              </a:p>
            </p:txBody>
          </p:sp>
          <p:sp>
            <p:nvSpPr>
              <p:cNvPr id="243" name="Line 130"/>
              <p:cNvSpPr>
                <a:spLocks noChangeShapeType="1"/>
              </p:cNvSpPr>
              <p:nvPr/>
            </p:nvSpPr>
            <p:spPr bwMode="auto">
              <a:xfrm>
                <a:off x="2688" y="2072"/>
                <a:ext cx="128" cy="1"/>
              </a:xfrm>
              <a:prstGeom prst="line">
                <a:avLst/>
              </a:prstGeom>
              <a:noFill/>
              <a:ln w="31750" cap="flat">
                <a:solidFill>
                  <a:srgbClr val="86133E"/>
                </a:solidFill>
                <a:prstDash val="solid"/>
                <a:miter lim="800000"/>
                <a:headEnd type="none" w="med" len="med"/>
                <a:tailEnd type="stealth" w="med" len="med"/>
              </a:ln>
            </p:spPr>
            <p:txBody>
              <a:bodyPr lIns="0" tIns="0" rIns="0" bIns="0"/>
              <a:lstStyle/>
              <a:p>
                <a:endParaRPr lang="en-US"/>
              </a:p>
            </p:txBody>
          </p:sp>
        </p:grpSp>
        <p:sp>
          <p:nvSpPr>
            <p:cNvPr id="236" name="Line 131"/>
            <p:cNvSpPr>
              <a:spLocks noChangeShapeType="1"/>
            </p:cNvSpPr>
            <p:nvPr/>
          </p:nvSpPr>
          <p:spPr bwMode="auto">
            <a:xfrm>
              <a:off x="3192" y="2058"/>
              <a:ext cx="90" cy="1"/>
            </a:xfrm>
            <a:prstGeom prst="line">
              <a:avLst/>
            </a:prstGeom>
            <a:noFill/>
            <a:ln w="31750" cap="flat">
              <a:solidFill>
                <a:srgbClr val="86133E"/>
              </a:solidFill>
              <a:prstDash val="solid"/>
              <a:miter lim="800000"/>
              <a:headEnd type="none" w="med" len="med"/>
              <a:tailEnd type="stealth" w="med" len="med"/>
            </a:ln>
          </p:spPr>
          <p:txBody>
            <a:bodyPr lIns="0" tIns="0" rIns="0" bIns="0"/>
            <a:lstStyle/>
            <a:p>
              <a:endParaRPr lang="en-US"/>
            </a:p>
          </p:txBody>
        </p:sp>
      </p:grpSp>
      <p:grpSp>
        <p:nvGrpSpPr>
          <p:cNvPr id="253" name="Group 132"/>
          <p:cNvGrpSpPr>
            <a:grpSpLocks/>
          </p:cNvGrpSpPr>
          <p:nvPr/>
        </p:nvGrpSpPr>
        <p:grpSpPr bwMode="auto">
          <a:xfrm>
            <a:off x="1651000" y="1295400"/>
            <a:ext cx="7226300" cy="3055938"/>
            <a:chOff x="0" y="0"/>
            <a:chExt cx="4552" cy="1925"/>
          </a:xfrm>
        </p:grpSpPr>
        <p:sp>
          <p:nvSpPr>
            <p:cNvPr id="254" name="Line 133"/>
            <p:cNvSpPr>
              <a:spLocks noChangeShapeType="1"/>
            </p:cNvSpPr>
            <p:nvPr/>
          </p:nvSpPr>
          <p:spPr bwMode="auto">
            <a:xfrm>
              <a:off x="2624" y="1896"/>
              <a:ext cx="149" cy="2"/>
            </a:xfrm>
            <a:prstGeom prst="line">
              <a:avLst/>
            </a:prstGeom>
            <a:noFill/>
            <a:ln w="31750" cap="flat">
              <a:solidFill>
                <a:srgbClr val="86133E"/>
              </a:solidFill>
              <a:prstDash val="solid"/>
              <a:miter lim="800000"/>
              <a:headEnd type="none" w="med" len="med"/>
              <a:tailEnd type="stealth" w="med" len="med"/>
            </a:ln>
          </p:spPr>
          <p:txBody>
            <a:bodyPr lIns="0" tIns="0" rIns="0" bIns="0"/>
            <a:lstStyle/>
            <a:p>
              <a:endParaRPr lang="en-US"/>
            </a:p>
          </p:txBody>
        </p:sp>
        <p:sp>
          <p:nvSpPr>
            <p:cNvPr id="255" name="Line 134"/>
            <p:cNvSpPr>
              <a:spLocks noChangeShapeType="1"/>
            </p:cNvSpPr>
            <p:nvPr/>
          </p:nvSpPr>
          <p:spPr bwMode="auto">
            <a:xfrm flipH="1">
              <a:off x="3241" y="1914"/>
              <a:ext cx="172" cy="6"/>
            </a:xfrm>
            <a:prstGeom prst="line">
              <a:avLst/>
            </a:prstGeom>
            <a:noFill/>
            <a:ln w="31750" cap="flat">
              <a:solidFill>
                <a:srgbClr val="86133E"/>
              </a:solidFill>
              <a:prstDash val="solid"/>
              <a:miter lim="800000"/>
              <a:headEnd type="none" w="med" len="med"/>
              <a:tailEnd type="none" w="med" len="med"/>
            </a:ln>
          </p:spPr>
          <p:txBody>
            <a:bodyPr lIns="0" tIns="0" rIns="0" bIns="0"/>
            <a:lstStyle/>
            <a:p>
              <a:endParaRPr lang="en-US"/>
            </a:p>
          </p:txBody>
        </p:sp>
        <p:sp>
          <p:nvSpPr>
            <p:cNvPr id="256" name="Line 135"/>
            <p:cNvSpPr>
              <a:spLocks noChangeShapeType="1"/>
            </p:cNvSpPr>
            <p:nvPr/>
          </p:nvSpPr>
          <p:spPr bwMode="auto">
            <a:xfrm flipH="1">
              <a:off x="3416" y="1792"/>
              <a:ext cx="2" cy="133"/>
            </a:xfrm>
            <a:prstGeom prst="line">
              <a:avLst/>
            </a:prstGeom>
            <a:noFill/>
            <a:ln w="31750" cap="flat">
              <a:solidFill>
                <a:srgbClr val="86133E"/>
              </a:solidFill>
              <a:prstDash val="solid"/>
              <a:miter lim="800000"/>
              <a:headEnd type="none" w="med" len="med"/>
              <a:tailEnd type="none" w="med" len="med"/>
            </a:ln>
          </p:spPr>
          <p:txBody>
            <a:bodyPr lIns="0" tIns="0" rIns="0" bIns="0"/>
            <a:lstStyle/>
            <a:p>
              <a:endParaRPr lang="en-US"/>
            </a:p>
          </p:txBody>
        </p:sp>
        <p:sp>
          <p:nvSpPr>
            <p:cNvPr id="257" name="Line 136"/>
            <p:cNvSpPr>
              <a:spLocks noChangeShapeType="1"/>
            </p:cNvSpPr>
            <p:nvPr/>
          </p:nvSpPr>
          <p:spPr bwMode="auto">
            <a:xfrm flipH="1">
              <a:off x="3408" y="1797"/>
              <a:ext cx="144" cy="4"/>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58" name="Line 137"/>
            <p:cNvSpPr>
              <a:spLocks noChangeShapeType="1"/>
            </p:cNvSpPr>
            <p:nvPr/>
          </p:nvSpPr>
          <p:spPr bwMode="auto">
            <a:xfrm rot="10800000">
              <a:off x="3738" y="1759"/>
              <a:ext cx="704" cy="0"/>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59" name="Line 138"/>
            <p:cNvSpPr>
              <a:spLocks noChangeShapeType="1"/>
            </p:cNvSpPr>
            <p:nvPr/>
          </p:nvSpPr>
          <p:spPr bwMode="auto">
            <a:xfrm rot="10800000" flipH="1">
              <a:off x="4394" y="8"/>
              <a:ext cx="157"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60" name="Line 139"/>
            <p:cNvSpPr>
              <a:spLocks noChangeShapeType="1"/>
            </p:cNvSpPr>
            <p:nvPr/>
          </p:nvSpPr>
          <p:spPr bwMode="auto">
            <a:xfrm rot="10800000" flipH="1">
              <a:off x="2056" y="0"/>
              <a:ext cx="157" cy="2"/>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sp>
          <p:nvSpPr>
            <p:cNvPr id="261" name="Line 140"/>
            <p:cNvSpPr>
              <a:spLocks noChangeShapeType="1"/>
            </p:cNvSpPr>
            <p:nvPr/>
          </p:nvSpPr>
          <p:spPr bwMode="auto">
            <a:xfrm>
              <a:off x="0" y="2"/>
              <a:ext cx="703" cy="3"/>
            </a:xfrm>
            <a:prstGeom prst="line">
              <a:avLst/>
            </a:prstGeom>
            <a:noFill/>
            <a:ln w="31750" cap="flat">
              <a:solidFill>
                <a:srgbClr val="86133E"/>
              </a:solidFill>
              <a:prstDash val="solid"/>
              <a:miter lim="800000"/>
              <a:headEnd type="stealth" w="med" len="med"/>
              <a:tailEnd type="none" w="med" len="med"/>
            </a:ln>
          </p:spPr>
          <p:txBody>
            <a:bodyPr lIns="0" tIns="0" rIns="0" bIns="0"/>
            <a:lstStyle/>
            <a:p>
              <a:endParaRPr lang="en-US"/>
            </a:p>
          </p:txBody>
        </p:sp>
      </p:grpSp>
      <p:sp>
        <p:nvSpPr>
          <p:cNvPr id="142" name="Rectangle 141"/>
          <p:cNvSpPr/>
          <p:nvPr/>
        </p:nvSpPr>
        <p:spPr bwMode="auto">
          <a:xfrm>
            <a:off x="323682" y="2807936"/>
            <a:ext cx="339865" cy="169933"/>
          </a:xfrm>
          <a:prstGeom prst="rect">
            <a:avLst/>
          </a:prstGeom>
          <a:solidFill>
            <a:srgbClr val="8674D2"/>
          </a:solidFill>
          <a:ln w="28575">
            <a:noFill/>
            <a:round/>
            <a:headEnd type="triangle" w="med" len="med"/>
            <a:tailEnd type="triangle" w="med" len="med"/>
          </a:ln>
          <a:effectLst/>
        </p:spPr>
        <p:txBody>
          <a:bodyPr rtlCol="0" anchor="ctr"/>
          <a:lstStyle/>
          <a:p>
            <a:pPr algn="ctr"/>
            <a:r>
              <a:rPr lang="en-US" sz="1400" dirty="0" smtClean="0"/>
              <a:t>1</a:t>
            </a:r>
            <a:endParaRPr lang="en-US" sz="1400" dirty="0"/>
          </a:p>
        </p:txBody>
      </p:sp>
      <p:sp>
        <p:nvSpPr>
          <p:cNvPr id="143" name="Rectangle 142"/>
          <p:cNvSpPr/>
          <p:nvPr/>
        </p:nvSpPr>
        <p:spPr bwMode="auto">
          <a:xfrm>
            <a:off x="807854" y="2806588"/>
            <a:ext cx="339865" cy="169933"/>
          </a:xfrm>
          <a:prstGeom prst="rect">
            <a:avLst/>
          </a:prstGeom>
          <a:solidFill>
            <a:srgbClr val="8674D2"/>
          </a:solidFill>
          <a:ln w="28575">
            <a:noFill/>
            <a:round/>
            <a:headEnd type="triangle" w="med" len="med"/>
            <a:tailEnd type="triangle" w="med" len="med"/>
          </a:ln>
          <a:effectLst/>
        </p:spPr>
        <p:txBody>
          <a:bodyPr rtlCol="0" anchor="ctr"/>
          <a:lstStyle/>
          <a:p>
            <a:pPr algn="ctr"/>
            <a:r>
              <a:rPr lang="en-US" sz="1400" dirty="0" smtClean="0"/>
              <a:t>2</a:t>
            </a:r>
            <a:endParaRPr lang="en-US" sz="1400" dirty="0"/>
          </a:p>
        </p:txBody>
      </p:sp>
      <p:sp>
        <p:nvSpPr>
          <p:cNvPr id="262" name="Rectangle 261"/>
          <p:cNvSpPr/>
          <p:nvPr/>
        </p:nvSpPr>
        <p:spPr bwMode="auto">
          <a:xfrm>
            <a:off x="1559067" y="2791752"/>
            <a:ext cx="383022" cy="218485"/>
          </a:xfrm>
          <a:prstGeom prst="rect">
            <a:avLst/>
          </a:prstGeom>
          <a:solidFill>
            <a:srgbClr val="8674D2"/>
          </a:solidFill>
          <a:ln w="28575">
            <a:noFill/>
            <a:round/>
            <a:headEnd type="triangle" w="med" len="med"/>
            <a:tailEnd type="triangle" w="med" len="med"/>
          </a:ln>
          <a:effectLst/>
        </p:spPr>
        <p:txBody>
          <a:bodyPr lIns="0" rIns="0" rtlCol="0" anchor="ctr"/>
          <a:lstStyle/>
          <a:p>
            <a:pPr algn="ctr"/>
            <a:r>
              <a:rPr lang="en-US" sz="1400" dirty="0" smtClean="0"/>
              <a:t>128</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20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20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20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20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gtEl>
                                        <p:attrNameLst>
                                          <p:attrName>style.visibility</p:attrName>
                                        </p:attrNameLst>
                                      </p:cBhvr>
                                      <p:to>
                                        <p:strVal val="visible"/>
                                      </p:to>
                                    </p:set>
                                    <p:animEffect transition="in" filter="fade">
                                      <p:cBhvr>
                                        <p:cTn id="32"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3"/>
          <p:cNvSpPr>
            <a:spLocks noGrp="1" noChangeArrowheads="1"/>
          </p:cNvSpPr>
          <p:nvPr>
            <p:ph type="title" sz="quarter"/>
          </p:nvPr>
        </p:nvSpPr>
        <p:spPr/>
        <p:txBody>
          <a:bodyPr/>
          <a:lstStyle/>
          <a:p>
            <a:pPr eaLnBrk="1" hangingPunct="1"/>
            <a:r>
              <a:rPr lang="en-US" sz="2600" dirty="0" smtClean="0"/>
              <a:t>Split-Row Threshold Decoder Physical Layout</a:t>
            </a:r>
          </a:p>
        </p:txBody>
      </p:sp>
      <p:sp>
        <p:nvSpPr>
          <p:cNvPr id="13325" name="Rectangle 8"/>
          <p:cNvSpPr>
            <a:spLocks noChangeArrowheads="1"/>
          </p:cNvSpPr>
          <p:nvPr/>
        </p:nvSpPr>
        <p:spPr bwMode="auto">
          <a:xfrm>
            <a:off x="844550" y="1503363"/>
            <a:ext cx="1279525" cy="376237"/>
          </a:xfrm>
          <a:prstGeom prst="rect">
            <a:avLst/>
          </a:prstGeom>
          <a:noFill/>
          <a:ln w="19050">
            <a:solidFill>
              <a:schemeClr val="tx1"/>
            </a:solidFill>
            <a:miter lim="800000"/>
            <a:headEnd/>
            <a:tailEnd/>
          </a:ln>
        </p:spPr>
        <p:txBody>
          <a:bodyPr lIns="45720" rIns="45720"/>
          <a:lstStyle/>
          <a:p>
            <a:pPr algn="ctr"/>
            <a:r>
              <a:rPr lang="en-US" sz="1800" dirty="0">
                <a:solidFill>
                  <a:srgbClr val="000000"/>
                </a:solidFill>
                <a:ea typeface="宋体" pitchFamily="48" charset="-122"/>
                <a:cs typeface="Arial" charset="0"/>
              </a:rPr>
              <a:t>Synthesis</a:t>
            </a:r>
            <a:endParaRPr lang="en-US" sz="1800" dirty="0">
              <a:ea typeface="宋体" pitchFamily="48" charset="-122"/>
              <a:cs typeface="Arial" charset="0"/>
            </a:endParaRPr>
          </a:p>
        </p:txBody>
      </p:sp>
      <p:sp>
        <p:nvSpPr>
          <p:cNvPr id="13326" name="Text Box 9"/>
          <p:cNvSpPr txBox="1">
            <a:spLocks noChangeArrowheads="1"/>
          </p:cNvSpPr>
          <p:nvPr/>
        </p:nvSpPr>
        <p:spPr bwMode="auto">
          <a:xfrm>
            <a:off x="669925" y="901700"/>
            <a:ext cx="1739900" cy="366713"/>
          </a:xfrm>
          <a:prstGeom prst="rect">
            <a:avLst/>
          </a:prstGeom>
          <a:noFill/>
          <a:ln w="9525">
            <a:noFill/>
            <a:miter lim="800000"/>
            <a:headEnd/>
            <a:tailEnd/>
          </a:ln>
        </p:spPr>
        <p:txBody>
          <a:bodyPr>
            <a:spAutoFit/>
          </a:bodyPr>
          <a:lstStyle/>
          <a:p>
            <a:pPr algn="ctr">
              <a:spcBef>
                <a:spcPct val="50000"/>
              </a:spcBef>
            </a:pPr>
            <a:r>
              <a:rPr lang="en-US" sz="1800">
                <a:cs typeface="Arial" charset="0"/>
              </a:rPr>
              <a:t>RTL </a:t>
            </a:r>
          </a:p>
        </p:txBody>
      </p:sp>
      <p:sp>
        <p:nvSpPr>
          <p:cNvPr id="13327" name="Rectangle 10"/>
          <p:cNvSpPr>
            <a:spLocks noChangeArrowheads="1"/>
          </p:cNvSpPr>
          <p:nvPr/>
        </p:nvSpPr>
        <p:spPr bwMode="auto">
          <a:xfrm>
            <a:off x="869950" y="2176463"/>
            <a:ext cx="1279525" cy="650875"/>
          </a:xfrm>
          <a:prstGeom prst="rect">
            <a:avLst/>
          </a:prstGeom>
          <a:noFill/>
          <a:ln w="19050">
            <a:solidFill>
              <a:schemeClr val="tx1"/>
            </a:solidFill>
            <a:miter lim="800000"/>
            <a:headEnd/>
            <a:tailEnd/>
          </a:ln>
        </p:spPr>
        <p:txBody>
          <a:bodyPr lIns="45720" rIns="45720"/>
          <a:lstStyle/>
          <a:p>
            <a:pPr algn="ctr"/>
            <a:r>
              <a:rPr lang="en-US" sz="1800">
                <a:solidFill>
                  <a:srgbClr val="000000"/>
                </a:solidFill>
                <a:ea typeface="宋体" pitchFamily="48" charset="-122"/>
                <a:cs typeface="Arial" charset="0"/>
              </a:rPr>
              <a:t>Power &amp; Floor plan</a:t>
            </a:r>
            <a:endParaRPr lang="en-US" sz="1800">
              <a:ea typeface="宋体" pitchFamily="48" charset="-122"/>
              <a:cs typeface="Arial" charset="0"/>
            </a:endParaRPr>
          </a:p>
        </p:txBody>
      </p:sp>
      <p:sp>
        <p:nvSpPr>
          <p:cNvPr id="13328" name="Rectangle 11"/>
          <p:cNvSpPr>
            <a:spLocks noChangeArrowheads="1"/>
          </p:cNvSpPr>
          <p:nvPr/>
        </p:nvSpPr>
        <p:spPr bwMode="auto">
          <a:xfrm>
            <a:off x="857250" y="3122613"/>
            <a:ext cx="1279525" cy="376237"/>
          </a:xfrm>
          <a:prstGeom prst="rect">
            <a:avLst/>
          </a:prstGeom>
          <a:noFill/>
          <a:ln w="19050">
            <a:solidFill>
              <a:schemeClr val="tx1"/>
            </a:solidFill>
            <a:miter lim="800000"/>
            <a:headEnd/>
            <a:tailEnd/>
          </a:ln>
        </p:spPr>
        <p:txBody>
          <a:bodyPr lIns="45720" rIns="45720"/>
          <a:lstStyle/>
          <a:p>
            <a:pPr algn="ctr"/>
            <a:r>
              <a:rPr lang="en-US" sz="1800">
                <a:solidFill>
                  <a:srgbClr val="000000"/>
                </a:solidFill>
                <a:ea typeface="宋体" pitchFamily="48" charset="-122"/>
                <a:cs typeface="Arial" charset="0"/>
              </a:rPr>
              <a:t>Placement</a:t>
            </a:r>
            <a:endParaRPr lang="en-US" sz="1800">
              <a:ea typeface="宋体" pitchFamily="48" charset="-122"/>
              <a:cs typeface="Arial" charset="0"/>
            </a:endParaRPr>
          </a:p>
        </p:txBody>
      </p:sp>
      <p:sp>
        <p:nvSpPr>
          <p:cNvPr id="13329" name="Rectangle 12"/>
          <p:cNvSpPr>
            <a:spLocks noChangeArrowheads="1"/>
          </p:cNvSpPr>
          <p:nvPr/>
        </p:nvSpPr>
        <p:spPr bwMode="auto">
          <a:xfrm>
            <a:off x="869950" y="3760788"/>
            <a:ext cx="1279525" cy="650875"/>
          </a:xfrm>
          <a:prstGeom prst="rect">
            <a:avLst/>
          </a:prstGeom>
          <a:noFill/>
          <a:ln w="19050">
            <a:solidFill>
              <a:schemeClr val="tx1"/>
            </a:solidFill>
            <a:miter lim="800000"/>
            <a:headEnd/>
            <a:tailEnd/>
          </a:ln>
        </p:spPr>
        <p:txBody>
          <a:bodyPr lIns="45720" rIns="45720"/>
          <a:lstStyle/>
          <a:p>
            <a:pPr algn="ctr"/>
            <a:r>
              <a:rPr lang="en-US" sz="1800">
                <a:solidFill>
                  <a:srgbClr val="000000"/>
                </a:solidFill>
                <a:ea typeface="宋体" pitchFamily="48" charset="-122"/>
                <a:cs typeface="Arial" charset="0"/>
              </a:rPr>
              <a:t>Clk tree placement</a:t>
            </a:r>
            <a:endParaRPr lang="en-US" sz="1800">
              <a:ea typeface="宋体" pitchFamily="48" charset="-122"/>
              <a:cs typeface="Arial" charset="0"/>
            </a:endParaRPr>
          </a:p>
        </p:txBody>
      </p:sp>
      <p:sp>
        <p:nvSpPr>
          <p:cNvPr id="13330" name="Rectangle 13"/>
          <p:cNvSpPr>
            <a:spLocks noChangeArrowheads="1"/>
          </p:cNvSpPr>
          <p:nvPr/>
        </p:nvSpPr>
        <p:spPr bwMode="auto">
          <a:xfrm>
            <a:off x="869950" y="4662488"/>
            <a:ext cx="1279525" cy="376237"/>
          </a:xfrm>
          <a:prstGeom prst="rect">
            <a:avLst/>
          </a:prstGeom>
          <a:noFill/>
          <a:ln w="19050">
            <a:solidFill>
              <a:schemeClr val="tx1"/>
            </a:solidFill>
            <a:miter lim="800000"/>
            <a:headEnd/>
            <a:tailEnd/>
          </a:ln>
        </p:spPr>
        <p:txBody>
          <a:bodyPr lIns="45720" rIns="45720"/>
          <a:lstStyle/>
          <a:p>
            <a:pPr algn="ctr"/>
            <a:r>
              <a:rPr lang="en-US" sz="1800">
                <a:solidFill>
                  <a:srgbClr val="000000"/>
                </a:solidFill>
                <a:ea typeface="宋体" pitchFamily="48" charset="-122"/>
                <a:cs typeface="Arial" charset="0"/>
              </a:rPr>
              <a:t>Route</a:t>
            </a:r>
            <a:endParaRPr lang="en-US" sz="1800">
              <a:ea typeface="宋体" pitchFamily="48" charset="-122"/>
              <a:cs typeface="Arial" charset="0"/>
            </a:endParaRPr>
          </a:p>
        </p:txBody>
      </p:sp>
      <p:sp>
        <p:nvSpPr>
          <p:cNvPr id="13331" name="Rectangle 14"/>
          <p:cNvSpPr>
            <a:spLocks noChangeArrowheads="1"/>
          </p:cNvSpPr>
          <p:nvPr/>
        </p:nvSpPr>
        <p:spPr bwMode="auto">
          <a:xfrm>
            <a:off x="844550" y="5322888"/>
            <a:ext cx="1343025" cy="650875"/>
          </a:xfrm>
          <a:prstGeom prst="rect">
            <a:avLst/>
          </a:prstGeom>
          <a:noFill/>
          <a:ln w="19050">
            <a:solidFill>
              <a:schemeClr val="tx1"/>
            </a:solidFill>
            <a:miter lim="800000"/>
            <a:headEnd/>
            <a:tailEnd/>
          </a:ln>
        </p:spPr>
        <p:txBody>
          <a:bodyPr lIns="45720" rIns="45720"/>
          <a:lstStyle/>
          <a:p>
            <a:pPr algn="ctr"/>
            <a:r>
              <a:rPr lang="en-US" sz="1800" dirty="0">
                <a:solidFill>
                  <a:srgbClr val="000000"/>
                </a:solidFill>
                <a:ea typeface="宋体" pitchFamily="48" charset="-122"/>
                <a:cs typeface="Arial" charset="0"/>
              </a:rPr>
              <a:t>Post route optimization</a:t>
            </a:r>
            <a:endParaRPr lang="en-US" sz="1800" dirty="0">
              <a:ea typeface="宋体" pitchFamily="48" charset="-122"/>
              <a:cs typeface="Arial" charset="0"/>
            </a:endParaRPr>
          </a:p>
        </p:txBody>
      </p:sp>
      <p:sp>
        <p:nvSpPr>
          <p:cNvPr id="13332" name="Line 15"/>
          <p:cNvSpPr>
            <a:spLocks noChangeShapeType="1"/>
          </p:cNvSpPr>
          <p:nvPr/>
        </p:nvSpPr>
        <p:spPr bwMode="auto">
          <a:xfrm>
            <a:off x="1482725" y="1206500"/>
            <a:ext cx="0" cy="292100"/>
          </a:xfrm>
          <a:prstGeom prst="line">
            <a:avLst/>
          </a:prstGeom>
          <a:noFill/>
          <a:ln w="9525">
            <a:solidFill>
              <a:schemeClr val="tx1"/>
            </a:solidFill>
            <a:round/>
            <a:headEnd/>
            <a:tailEnd type="triangle" w="lg" len="med"/>
          </a:ln>
        </p:spPr>
        <p:txBody>
          <a:bodyPr/>
          <a:lstStyle/>
          <a:p>
            <a:endParaRPr lang="en-US"/>
          </a:p>
        </p:txBody>
      </p:sp>
      <p:sp>
        <p:nvSpPr>
          <p:cNvPr id="13333" name="Line 16"/>
          <p:cNvSpPr>
            <a:spLocks noChangeShapeType="1"/>
          </p:cNvSpPr>
          <p:nvPr/>
        </p:nvSpPr>
        <p:spPr bwMode="auto">
          <a:xfrm>
            <a:off x="1470025" y="1866900"/>
            <a:ext cx="0" cy="292100"/>
          </a:xfrm>
          <a:prstGeom prst="line">
            <a:avLst/>
          </a:prstGeom>
          <a:noFill/>
          <a:ln w="19050">
            <a:solidFill>
              <a:schemeClr val="tx1"/>
            </a:solidFill>
            <a:round/>
            <a:headEnd/>
            <a:tailEnd type="triangle" w="lg" len="med"/>
          </a:ln>
        </p:spPr>
        <p:txBody>
          <a:bodyPr/>
          <a:lstStyle/>
          <a:p>
            <a:endParaRPr lang="en-US"/>
          </a:p>
        </p:txBody>
      </p:sp>
      <p:sp>
        <p:nvSpPr>
          <p:cNvPr id="13334" name="Line 17"/>
          <p:cNvSpPr>
            <a:spLocks noChangeShapeType="1"/>
          </p:cNvSpPr>
          <p:nvPr/>
        </p:nvSpPr>
        <p:spPr bwMode="auto">
          <a:xfrm>
            <a:off x="1495425" y="2835275"/>
            <a:ext cx="0" cy="255588"/>
          </a:xfrm>
          <a:prstGeom prst="line">
            <a:avLst/>
          </a:prstGeom>
          <a:noFill/>
          <a:ln w="19050">
            <a:solidFill>
              <a:schemeClr val="tx1"/>
            </a:solidFill>
            <a:round/>
            <a:headEnd/>
            <a:tailEnd type="triangle" w="med" len="med"/>
          </a:ln>
        </p:spPr>
        <p:txBody>
          <a:bodyPr/>
          <a:lstStyle/>
          <a:p>
            <a:endParaRPr lang="en-US"/>
          </a:p>
        </p:txBody>
      </p:sp>
      <p:sp>
        <p:nvSpPr>
          <p:cNvPr id="13335" name="Line 18"/>
          <p:cNvSpPr>
            <a:spLocks noChangeShapeType="1"/>
          </p:cNvSpPr>
          <p:nvPr/>
        </p:nvSpPr>
        <p:spPr bwMode="auto">
          <a:xfrm>
            <a:off x="1495425" y="3489325"/>
            <a:ext cx="0" cy="255588"/>
          </a:xfrm>
          <a:prstGeom prst="line">
            <a:avLst/>
          </a:prstGeom>
          <a:noFill/>
          <a:ln w="19050">
            <a:solidFill>
              <a:schemeClr val="tx1"/>
            </a:solidFill>
            <a:round/>
            <a:headEnd/>
            <a:tailEnd type="triangle" w="lg" len="med"/>
          </a:ln>
        </p:spPr>
        <p:txBody>
          <a:bodyPr/>
          <a:lstStyle/>
          <a:p>
            <a:endParaRPr lang="en-US"/>
          </a:p>
        </p:txBody>
      </p:sp>
      <p:sp>
        <p:nvSpPr>
          <p:cNvPr id="13336" name="Line 19"/>
          <p:cNvSpPr>
            <a:spLocks noChangeShapeType="1"/>
          </p:cNvSpPr>
          <p:nvPr/>
        </p:nvSpPr>
        <p:spPr bwMode="auto">
          <a:xfrm>
            <a:off x="1520825" y="4391025"/>
            <a:ext cx="0" cy="255588"/>
          </a:xfrm>
          <a:prstGeom prst="line">
            <a:avLst/>
          </a:prstGeom>
          <a:noFill/>
          <a:ln w="19050">
            <a:solidFill>
              <a:schemeClr val="tx1"/>
            </a:solidFill>
            <a:round/>
            <a:headEnd/>
            <a:tailEnd type="triangle" w="lg" len="med"/>
          </a:ln>
        </p:spPr>
        <p:txBody>
          <a:bodyPr/>
          <a:lstStyle/>
          <a:p>
            <a:endParaRPr lang="en-US"/>
          </a:p>
        </p:txBody>
      </p:sp>
      <p:sp>
        <p:nvSpPr>
          <p:cNvPr id="13337" name="Line 20"/>
          <p:cNvSpPr>
            <a:spLocks noChangeShapeType="1"/>
          </p:cNvSpPr>
          <p:nvPr/>
        </p:nvSpPr>
        <p:spPr bwMode="auto">
          <a:xfrm>
            <a:off x="1520825" y="5051425"/>
            <a:ext cx="0" cy="255588"/>
          </a:xfrm>
          <a:prstGeom prst="line">
            <a:avLst/>
          </a:prstGeom>
          <a:noFill/>
          <a:ln w="19050">
            <a:solidFill>
              <a:schemeClr val="tx1"/>
            </a:solidFill>
            <a:round/>
            <a:headEnd/>
            <a:tailEnd type="triangle" w="lg" len="med"/>
          </a:ln>
        </p:spPr>
        <p:txBody>
          <a:bodyPr/>
          <a:lstStyle/>
          <a:p>
            <a:endParaRPr lang="en-US"/>
          </a:p>
        </p:txBody>
      </p:sp>
      <p:sp>
        <p:nvSpPr>
          <p:cNvPr id="19" name="Rectangle 2"/>
          <p:cNvSpPr>
            <a:spLocks noChangeArrowheads="1"/>
          </p:cNvSpPr>
          <p:nvPr/>
        </p:nvSpPr>
        <p:spPr bwMode="auto">
          <a:xfrm>
            <a:off x="3473450" y="4464050"/>
            <a:ext cx="1398588" cy="1393825"/>
          </a:xfrm>
          <a:prstGeom prst="rect">
            <a:avLst/>
          </a:prstGeom>
          <a:solidFill>
            <a:srgbClr val="009C98"/>
          </a:solidFill>
          <a:ln w="9525">
            <a:solidFill>
              <a:schemeClr val="tx1"/>
            </a:solidFill>
            <a:miter lim="800000"/>
            <a:headEnd/>
            <a:tailEnd/>
          </a:ln>
          <a:effectLst/>
        </p:spPr>
        <p:txBody>
          <a:bodyPr wrap="none" anchor="ctr"/>
          <a:lstStyle/>
          <a:p>
            <a:endParaRPr lang="en-US"/>
          </a:p>
        </p:txBody>
      </p:sp>
      <p:graphicFrame>
        <p:nvGraphicFramePr>
          <p:cNvPr id="20" name="Object 4"/>
          <p:cNvGraphicFramePr>
            <a:graphicFrameLocks noChangeAspect="1"/>
          </p:cNvGraphicFramePr>
          <p:nvPr>
            <p:ph sz="quarter" idx="2"/>
          </p:nvPr>
        </p:nvGraphicFramePr>
        <p:xfrm>
          <a:off x="3444875" y="4465638"/>
          <a:ext cx="1455738" cy="1447800"/>
        </p:xfrm>
        <a:graphic>
          <a:graphicData uri="http://schemas.openxmlformats.org/presentationml/2006/ole">
            <p:oleObj spid="_x0000_s839682" name="Bitmap Image" r:id="rId4" imgW="3428571" imgH="3409524" progId="PBrush">
              <p:embed/>
            </p:oleObj>
          </a:graphicData>
        </a:graphic>
      </p:graphicFrame>
      <p:graphicFrame>
        <p:nvGraphicFramePr>
          <p:cNvPr id="21" name="Object 5"/>
          <p:cNvGraphicFramePr>
            <a:graphicFrameLocks noChangeAspect="1"/>
          </p:cNvGraphicFramePr>
          <p:nvPr>
            <p:ph sz="quarter" idx="3"/>
          </p:nvPr>
        </p:nvGraphicFramePr>
        <p:xfrm>
          <a:off x="3449638" y="4470400"/>
          <a:ext cx="1438275" cy="1441450"/>
        </p:xfrm>
        <a:graphic>
          <a:graphicData uri="http://schemas.openxmlformats.org/presentationml/2006/ole">
            <p:oleObj spid="_x0000_s839683" name="Bitmap Image" r:id="rId5" imgW="3409524" imgH="3419952" progId="PBrush">
              <p:embed/>
            </p:oleObj>
          </a:graphicData>
        </a:graphic>
      </p:graphicFrame>
      <p:sp>
        <p:nvSpPr>
          <p:cNvPr id="22" name="Text Box 6"/>
          <p:cNvSpPr txBox="1">
            <a:spLocks noChangeArrowheads="1"/>
          </p:cNvSpPr>
          <p:nvPr/>
        </p:nvSpPr>
        <p:spPr bwMode="auto">
          <a:xfrm>
            <a:off x="3449638" y="3595688"/>
            <a:ext cx="546100" cy="600075"/>
          </a:xfrm>
          <a:prstGeom prst="rect">
            <a:avLst/>
          </a:prstGeom>
          <a:solidFill>
            <a:srgbClr val="FF7C80"/>
          </a:solidFill>
          <a:ln w="12700">
            <a:solidFill>
              <a:schemeClr val="tx1"/>
            </a:solidFill>
            <a:miter lim="800000"/>
            <a:headEnd/>
            <a:tailEnd/>
          </a:ln>
          <a:effectLst/>
        </p:spPr>
        <p:txBody>
          <a:bodyPr lIns="9144" tIns="18288" rIns="9144" bIns="18288">
            <a:spAutoFit/>
          </a:bodyPr>
          <a:lstStyle/>
          <a:p>
            <a:pPr algn="ctr">
              <a:spcBef>
                <a:spcPct val="50000"/>
              </a:spcBef>
            </a:pPr>
            <a:r>
              <a:rPr lang="en-US" sz="1800">
                <a:cs typeface="Arial" charset="0"/>
              </a:rPr>
              <a:t>Chk Proc</a:t>
            </a:r>
          </a:p>
        </p:txBody>
      </p:sp>
      <p:sp>
        <p:nvSpPr>
          <p:cNvPr id="23" name="Text Box 7"/>
          <p:cNvSpPr txBox="1">
            <a:spLocks noChangeArrowheads="1"/>
          </p:cNvSpPr>
          <p:nvPr/>
        </p:nvSpPr>
        <p:spPr bwMode="auto">
          <a:xfrm>
            <a:off x="4352925" y="3590925"/>
            <a:ext cx="596900" cy="660400"/>
          </a:xfrm>
          <a:prstGeom prst="rect">
            <a:avLst/>
          </a:prstGeom>
          <a:solidFill>
            <a:schemeClr val="accent1"/>
          </a:solidFill>
          <a:ln w="12700">
            <a:solidFill>
              <a:schemeClr val="tx1"/>
            </a:solidFill>
            <a:miter lim="800000"/>
            <a:headEnd/>
            <a:tailEnd/>
          </a:ln>
          <a:effectLst/>
        </p:spPr>
        <p:txBody>
          <a:bodyPr lIns="9144" tIns="18288" rIns="9144" bIns="18288">
            <a:spAutoFit/>
          </a:bodyPr>
          <a:lstStyle/>
          <a:p>
            <a:pPr algn="ctr">
              <a:spcBef>
                <a:spcPct val="50000"/>
              </a:spcBef>
            </a:pPr>
            <a:r>
              <a:rPr lang="en-US" sz="2000">
                <a:cs typeface="Arial" charset="0"/>
              </a:rPr>
              <a:t>Var Proc</a:t>
            </a:r>
          </a:p>
        </p:txBody>
      </p:sp>
      <p:sp>
        <p:nvSpPr>
          <p:cNvPr id="24" name="AutoShape 21"/>
          <p:cNvSpPr>
            <a:spLocks noChangeArrowheads="1"/>
          </p:cNvSpPr>
          <p:nvPr/>
        </p:nvSpPr>
        <p:spPr bwMode="auto">
          <a:xfrm>
            <a:off x="4051300" y="4000500"/>
            <a:ext cx="279400" cy="431800"/>
          </a:xfrm>
          <a:prstGeom prst="downArrow">
            <a:avLst>
              <a:gd name="adj1" fmla="val 50000"/>
              <a:gd name="adj2" fmla="val 38636"/>
            </a:avLst>
          </a:prstGeom>
          <a:solidFill>
            <a:schemeClr val="tx1"/>
          </a:solidFill>
          <a:ln w="9525">
            <a:solidFill>
              <a:schemeClr val="tx1"/>
            </a:solidFill>
            <a:miter lim="800000"/>
            <a:headEnd/>
            <a:tailEnd/>
          </a:ln>
          <a:effectLst/>
        </p:spPr>
        <p:txBody>
          <a:bodyPr wrap="none" anchor="ctr"/>
          <a:lstStyle/>
          <a:p>
            <a:endParaRPr lang="en-US"/>
          </a:p>
        </p:txBody>
      </p:sp>
      <p:grpSp>
        <p:nvGrpSpPr>
          <p:cNvPr id="2" name="Group 44"/>
          <p:cNvGrpSpPr>
            <a:grpSpLocks/>
          </p:cNvGrpSpPr>
          <p:nvPr/>
        </p:nvGrpSpPr>
        <p:grpSpPr bwMode="auto">
          <a:xfrm>
            <a:off x="5232400" y="844550"/>
            <a:ext cx="3344863" cy="5548313"/>
            <a:chOff x="3296" y="532"/>
            <a:chExt cx="2107" cy="3495"/>
          </a:xfrm>
        </p:grpSpPr>
        <p:sp>
          <p:nvSpPr>
            <p:cNvPr id="26" name="AutoShape 22"/>
            <p:cNvSpPr>
              <a:spLocks noChangeArrowheads="1"/>
            </p:cNvSpPr>
            <p:nvPr/>
          </p:nvSpPr>
          <p:spPr bwMode="auto">
            <a:xfrm rot="16200000">
              <a:off x="3344" y="2752"/>
              <a:ext cx="176" cy="272"/>
            </a:xfrm>
            <a:prstGeom prst="downArrow">
              <a:avLst>
                <a:gd name="adj1" fmla="val 50000"/>
                <a:gd name="adj2" fmla="val 38636"/>
              </a:avLst>
            </a:prstGeom>
            <a:solidFill>
              <a:schemeClr val="tx1"/>
            </a:solidFill>
            <a:ln w="9525">
              <a:solidFill>
                <a:schemeClr val="tx1"/>
              </a:solidFill>
              <a:miter lim="800000"/>
              <a:headEnd/>
              <a:tailEnd/>
            </a:ln>
            <a:effectLst/>
          </p:spPr>
          <p:txBody>
            <a:bodyPr wrap="none" anchor="ctr"/>
            <a:lstStyle/>
            <a:p>
              <a:endParaRPr lang="en-US"/>
            </a:p>
          </p:txBody>
        </p:sp>
        <p:grpSp>
          <p:nvGrpSpPr>
            <p:cNvPr id="3" name="Group 43"/>
            <p:cNvGrpSpPr>
              <a:grpSpLocks/>
            </p:cNvGrpSpPr>
            <p:nvPr/>
          </p:nvGrpSpPr>
          <p:grpSpPr bwMode="auto">
            <a:xfrm>
              <a:off x="3653" y="532"/>
              <a:ext cx="1750" cy="3495"/>
              <a:chOff x="3653" y="532"/>
              <a:chExt cx="1750" cy="3495"/>
            </a:xfrm>
          </p:grpSpPr>
          <p:graphicFrame>
            <p:nvGraphicFramePr>
              <p:cNvPr id="28" name="Object 29"/>
              <p:cNvGraphicFramePr>
                <a:graphicFrameLocks noChangeAspect="1"/>
              </p:cNvGraphicFramePr>
              <p:nvPr/>
            </p:nvGraphicFramePr>
            <p:xfrm>
              <a:off x="3668" y="532"/>
              <a:ext cx="1644" cy="1644"/>
            </p:xfrm>
            <a:graphic>
              <a:graphicData uri="http://schemas.openxmlformats.org/presentationml/2006/ole">
                <p:oleObj spid="_x0000_s839684" name="Visio" r:id="rId6" imgW="3689223" imgH="3689223" progId="Visio.Drawing.11">
                  <p:embed/>
                </p:oleObj>
              </a:graphicData>
            </a:graphic>
          </p:graphicFrame>
          <p:grpSp>
            <p:nvGrpSpPr>
              <p:cNvPr id="4" name="Group 42"/>
              <p:cNvGrpSpPr>
                <a:grpSpLocks/>
              </p:cNvGrpSpPr>
              <p:nvPr/>
            </p:nvGrpSpPr>
            <p:grpSpPr bwMode="auto">
              <a:xfrm>
                <a:off x="3653" y="2312"/>
                <a:ext cx="1750" cy="1715"/>
                <a:chOff x="3653" y="2312"/>
                <a:chExt cx="1750" cy="1715"/>
              </a:xfrm>
            </p:grpSpPr>
            <p:sp>
              <p:nvSpPr>
                <p:cNvPr id="30" name="Rectangle 23"/>
                <p:cNvSpPr>
                  <a:spLocks noChangeArrowheads="1"/>
                </p:cNvSpPr>
                <p:nvPr/>
              </p:nvSpPr>
              <p:spPr bwMode="auto">
                <a:xfrm>
                  <a:off x="3653" y="2312"/>
                  <a:ext cx="1742" cy="1707"/>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31" name="Picture 24"/>
                <p:cNvPicPr>
                  <a:picLocks noChangeAspect="1" noChangeArrowheads="1"/>
                </p:cNvPicPr>
                <p:nvPr/>
              </p:nvPicPr>
              <p:blipFill>
                <a:blip r:embed="rId7" cstate="print"/>
                <a:srcRect/>
                <a:stretch>
                  <a:fillRect/>
                </a:stretch>
              </p:blipFill>
              <p:spPr bwMode="auto">
                <a:xfrm>
                  <a:off x="4527" y="2746"/>
                  <a:ext cx="436" cy="423"/>
                </a:xfrm>
                <a:prstGeom prst="rect">
                  <a:avLst/>
                </a:prstGeom>
                <a:noFill/>
              </p:spPr>
            </p:pic>
            <p:pic>
              <p:nvPicPr>
                <p:cNvPr id="32" name="Picture 25"/>
                <p:cNvPicPr>
                  <a:picLocks noChangeAspect="1" noChangeArrowheads="1"/>
                </p:cNvPicPr>
                <p:nvPr/>
              </p:nvPicPr>
              <p:blipFill>
                <a:blip r:embed="rId7" cstate="print"/>
                <a:srcRect/>
                <a:stretch>
                  <a:fillRect/>
                </a:stretch>
              </p:blipFill>
              <p:spPr bwMode="auto">
                <a:xfrm>
                  <a:off x="4967" y="2744"/>
                  <a:ext cx="436" cy="423"/>
                </a:xfrm>
                <a:prstGeom prst="rect">
                  <a:avLst/>
                </a:prstGeom>
                <a:noFill/>
              </p:spPr>
            </p:pic>
            <p:pic>
              <p:nvPicPr>
                <p:cNvPr id="33" name="Picture 26"/>
                <p:cNvPicPr>
                  <a:picLocks noChangeAspect="1" noChangeArrowheads="1"/>
                </p:cNvPicPr>
                <p:nvPr/>
              </p:nvPicPr>
              <p:blipFill>
                <a:blip r:embed="rId7" cstate="print"/>
                <a:srcRect/>
                <a:stretch>
                  <a:fillRect/>
                </a:stretch>
              </p:blipFill>
              <p:spPr bwMode="auto">
                <a:xfrm>
                  <a:off x="4967" y="3601"/>
                  <a:ext cx="436" cy="423"/>
                </a:xfrm>
                <a:prstGeom prst="rect">
                  <a:avLst/>
                </a:prstGeom>
                <a:noFill/>
              </p:spPr>
            </p:pic>
            <p:pic>
              <p:nvPicPr>
                <p:cNvPr id="34" name="Picture 27"/>
                <p:cNvPicPr>
                  <a:picLocks noChangeAspect="1" noChangeArrowheads="1"/>
                </p:cNvPicPr>
                <p:nvPr/>
              </p:nvPicPr>
              <p:blipFill>
                <a:blip r:embed="rId7" cstate="print"/>
                <a:srcRect/>
                <a:stretch>
                  <a:fillRect/>
                </a:stretch>
              </p:blipFill>
              <p:spPr bwMode="auto">
                <a:xfrm>
                  <a:off x="3657" y="3173"/>
                  <a:ext cx="436" cy="423"/>
                </a:xfrm>
                <a:prstGeom prst="rect">
                  <a:avLst/>
                </a:prstGeom>
                <a:noFill/>
              </p:spPr>
            </p:pic>
            <p:pic>
              <p:nvPicPr>
                <p:cNvPr id="35" name="Picture 28"/>
                <p:cNvPicPr>
                  <a:picLocks noChangeAspect="1" noChangeArrowheads="1"/>
                </p:cNvPicPr>
                <p:nvPr/>
              </p:nvPicPr>
              <p:blipFill>
                <a:blip r:embed="rId7" cstate="print"/>
                <a:srcRect/>
                <a:stretch>
                  <a:fillRect/>
                </a:stretch>
              </p:blipFill>
              <p:spPr bwMode="auto">
                <a:xfrm>
                  <a:off x="3657" y="2317"/>
                  <a:ext cx="436" cy="423"/>
                </a:xfrm>
                <a:prstGeom prst="rect">
                  <a:avLst/>
                </a:prstGeom>
                <a:noFill/>
              </p:spPr>
            </p:pic>
            <p:graphicFrame>
              <p:nvGraphicFramePr>
                <p:cNvPr id="36" name="Object 30"/>
                <p:cNvGraphicFramePr>
                  <a:graphicFrameLocks noChangeAspect="1"/>
                </p:cNvGraphicFramePr>
                <p:nvPr/>
              </p:nvGraphicFramePr>
              <p:xfrm>
                <a:off x="4094" y="2317"/>
                <a:ext cx="432" cy="430"/>
              </p:xfrm>
              <a:graphic>
                <a:graphicData uri="http://schemas.openxmlformats.org/presentationml/2006/ole">
                  <p:oleObj spid="_x0000_s839685" name="Bitmap Image" r:id="rId8" imgW="3419952" imgH="3409524" progId="PBrush">
                    <p:embed/>
                  </p:oleObj>
                </a:graphicData>
              </a:graphic>
            </p:graphicFrame>
            <p:graphicFrame>
              <p:nvGraphicFramePr>
                <p:cNvPr id="37" name="Object 31"/>
                <p:cNvGraphicFramePr>
                  <a:graphicFrameLocks noChangeAspect="1"/>
                </p:cNvGraphicFramePr>
                <p:nvPr/>
              </p:nvGraphicFramePr>
              <p:xfrm>
                <a:off x="4527" y="2313"/>
                <a:ext cx="441" cy="440"/>
              </p:xfrm>
              <a:graphic>
                <a:graphicData uri="http://schemas.openxmlformats.org/presentationml/2006/ole">
                  <p:oleObj spid="_x0000_s839686" name="Bitmap Image" r:id="rId9" imgW="3209524" imgH="3200000" progId="PBrush">
                    <p:embed/>
                  </p:oleObj>
                </a:graphicData>
              </a:graphic>
            </p:graphicFrame>
            <p:graphicFrame>
              <p:nvGraphicFramePr>
                <p:cNvPr id="38" name="Object 32"/>
                <p:cNvGraphicFramePr>
                  <a:graphicFrameLocks noChangeAspect="1"/>
                </p:cNvGraphicFramePr>
                <p:nvPr/>
              </p:nvGraphicFramePr>
              <p:xfrm>
                <a:off x="4967" y="2314"/>
                <a:ext cx="426" cy="425"/>
              </p:xfrm>
              <a:graphic>
                <a:graphicData uri="http://schemas.openxmlformats.org/presentationml/2006/ole">
                  <p:oleObj spid="_x0000_s839687" name="Bitmap Image" r:id="rId10" imgW="3209524" imgH="3200000" progId="PBrush">
                    <p:embed/>
                  </p:oleObj>
                </a:graphicData>
              </a:graphic>
            </p:graphicFrame>
            <p:pic>
              <p:nvPicPr>
                <p:cNvPr id="39" name="Picture 33"/>
                <p:cNvPicPr>
                  <a:picLocks noChangeAspect="1" noChangeArrowheads="1"/>
                </p:cNvPicPr>
                <p:nvPr/>
              </p:nvPicPr>
              <p:blipFill>
                <a:blip r:embed="rId11" cstate="print"/>
                <a:srcRect/>
                <a:stretch>
                  <a:fillRect/>
                </a:stretch>
              </p:blipFill>
              <p:spPr bwMode="auto">
                <a:xfrm>
                  <a:off x="3662" y="2741"/>
                  <a:ext cx="432" cy="430"/>
                </a:xfrm>
                <a:prstGeom prst="rect">
                  <a:avLst/>
                </a:prstGeom>
                <a:noFill/>
              </p:spPr>
            </p:pic>
            <p:pic>
              <p:nvPicPr>
                <p:cNvPr id="40" name="Picture 34"/>
                <p:cNvPicPr>
                  <a:picLocks noChangeAspect="1" noChangeArrowheads="1"/>
                </p:cNvPicPr>
                <p:nvPr/>
              </p:nvPicPr>
              <p:blipFill>
                <a:blip r:embed="rId12" cstate="print"/>
                <a:srcRect/>
                <a:stretch>
                  <a:fillRect/>
                </a:stretch>
              </p:blipFill>
              <p:spPr bwMode="auto">
                <a:xfrm>
                  <a:off x="4092" y="2738"/>
                  <a:ext cx="441" cy="440"/>
                </a:xfrm>
                <a:prstGeom prst="rect">
                  <a:avLst/>
                </a:prstGeom>
                <a:noFill/>
              </p:spPr>
            </p:pic>
            <p:pic>
              <p:nvPicPr>
                <p:cNvPr id="41" name="Picture 35"/>
                <p:cNvPicPr>
                  <a:picLocks noChangeAspect="1" noChangeArrowheads="1"/>
                </p:cNvPicPr>
                <p:nvPr/>
              </p:nvPicPr>
              <p:blipFill>
                <a:blip r:embed="rId11" cstate="print"/>
                <a:srcRect/>
                <a:stretch>
                  <a:fillRect/>
                </a:stretch>
              </p:blipFill>
              <p:spPr bwMode="auto">
                <a:xfrm>
                  <a:off x="4097" y="3176"/>
                  <a:ext cx="432" cy="430"/>
                </a:xfrm>
                <a:prstGeom prst="rect">
                  <a:avLst/>
                </a:prstGeom>
                <a:noFill/>
              </p:spPr>
            </p:pic>
            <p:pic>
              <p:nvPicPr>
                <p:cNvPr id="42" name="Picture 36"/>
                <p:cNvPicPr>
                  <a:picLocks noChangeAspect="1" noChangeArrowheads="1"/>
                </p:cNvPicPr>
                <p:nvPr/>
              </p:nvPicPr>
              <p:blipFill>
                <a:blip r:embed="rId12" cstate="print"/>
                <a:srcRect/>
                <a:stretch>
                  <a:fillRect/>
                </a:stretch>
              </p:blipFill>
              <p:spPr bwMode="auto">
                <a:xfrm>
                  <a:off x="4530" y="3173"/>
                  <a:ext cx="441" cy="440"/>
                </a:xfrm>
                <a:prstGeom prst="rect">
                  <a:avLst/>
                </a:prstGeom>
                <a:noFill/>
              </p:spPr>
            </p:pic>
            <p:pic>
              <p:nvPicPr>
                <p:cNvPr id="43" name="Picture 37"/>
                <p:cNvPicPr>
                  <a:picLocks noChangeAspect="1" noChangeArrowheads="1"/>
                </p:cNvPicPr>
                <p:nvPr/>
              </p:nvPicPr>
              <p:blipFill>
                <a:blip r:embed="rId13" cstate="print"/>
                <a:srcRect/>
                <a:stretch>
                  <a:fillRect/>
                </a:stretch>
              </p:blipFill>
              <p:spPr bwMode="auto">
                <a:xfrm>
                  <a:off x="4970" y="3169"/>
                  <a:ext cx="426" cy="425"/>
                </a:xfrm>
                <a:prstGeom prst="rect">
                  <a:avLst/>
                </a:prstGeom>
                <a:noFill/>
              </p:spPr>
            </p:pic>
            <p:pic>
              <p:nvPicPr>
                <p:cNvPr id="44" name="Picture 38"/>
                <p:cNvPicPr>
                  <a:picLocks noChangeAspect="1" noChangeArrowheads="1"/>
                </p:cNvPicPr>
                <p:nvPr/>
              </p:nvPicPr>
              <p:blipFill>
                <a:blip r:embed="rId11" cstate="print"/>
                <a:srcRect/>
                <a:stretch>
                  <a:fillRect/>
                </a:stretch>
              </p:blipFill>
              <p:spPr bwMode="auto">
                <a:xfrm>
                  <a:off x="3656" y="3595"/>
                  <a:ext cx="432" cy="430"/>
                </a:xfrm>
                <a:prstGeom prst="rect">
                  <a:avLst/>
                </a:prstGeom>
                <a:noFill/>
              </p:spPr>
            </p:pic>
            <p:pic>
              <p:nvPicPr>
                <p:cNvPr id="48" name="Picture 39"/>
                <p:cNvPicPr>
                  <a:picLocks noChangeAspect="1" noChangeArrowheads="1"/>
                </p:cNvPicPr>
                <p:nvPr/>
              </p:nvPicPr>
              <p:blipFill>
                <a:blip r:embed="rId12" cstate="print"/>
                <a:srcRect/>
                <a:stretch>
                  <a:fillRect/>
                </a:stretch>
              </p:blipFill>
              <p:spPr bwMode="auto">
                <a:xfrm>
                  <a:off x="4092" y="3587"/>
                  <a:ext cx="441" cy="440"/>
                </a:xfrm>
                <a:prstGeom prst="rect">
                  <a:avLst/>
                </a:prstGeom>
                <a:noFill/>
              </p:spPr>
            </p:pic>
            <p:pic>
              <p:nvPicPr>
                <p:cNvPr id="49" name="Picture 40"/>
                <p:cNvPicPr>
                  <a:picLocks noChangeAspect="1" noChangeArrowheads="1"/>
                </p:cNvPicPr>
                <p:nvPr/>
              </p:nvPicPr>
              <p:blipFill>
                <a:blip r:embed="rId13" cstate="print"/>
                <a:srcRect/>
                <a:stretch>
                  <a:fillRect/>
                </a:stretch>
              </p:blipFill>
              <p:spPr bwMode="auto">
                <a:xfrm>
                  <a:off x="4535" y="3601"/>
                  <a:ext cx="426" cy="425"/>
                </a:xfrm>
                <a:prstGeom prst="rect">
                  <a:avLst/>
                </a:prstGeom>
                <a:noFill/>
              </p:spPr>
            </p:pic>
          </p:grpSp>
        </p:grpSp>
      </p:grpSp>
      <p:graphicFrame>
        <p:nvGraphicFramePr>
          <p:cNvPr id="50" name="Object 41"/>
          <p:cNvGraphicFramePr>
            <a:graphicFrameLocks noChangeAspect="1"/>
          </p:cNvGraphicFramePr>
          <p:nvPr>
            <p:ph sz="quarter" idx="4"/>
          </p:nvPr>
        </p:nvGraphicFramePr>
        <p:xfrm>
          <a:off x="3454400" y="4462463"/>
          <a:ext cx="1443038" cy="1439862"/>
        </p:xfrm>
        <a:graphic>
          <a:graphicData uri="http://schemas.openxmlformats.org/presentationml/2006/ole">
            <p:oleObj spid="_x0000_s839688" name="Bitmap Image" r:id="rId14" imgW="3419952" imgH="3409524"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2800" smtClean="0"/>
              <a:t> Comparison of Decoders</a:t>
            </a:r>
          </a:p>
        </p:txBody>
      </p:sp>
      <p:graphicFrame>
        <p:nvGraphicFramePr>
          <p:cNvPr id="1300483" name="Group 3"/>
          <p:cNvGraphicFramePr>
            <a:graphicFrameLocks noGrp="1"/>
          </p:cNvGraphicFramePr>
          <p:nvPr>
            <p:ph sz="half" idx="1"/>
          </p:nvPr>
        </p:nvGraphicFramePr>
        <p:xfrm>
          <a:off x="361950" y="3719513"/>
          <a:ext cx="8591550" cy="2606993"/>
        </p:xfrm>
        <a:graphic>
          <a:graphicData uri="http://schemas.openxmlformats.org/drawingml/2006/table">
            <a:tbl>
              <a:tblPr/>
              <a:tblGrid>
                <a:gridCol w="2740025"/>
                <a:gridCol w="895350"/>
                <a:gridCol w="993775"/>
                <a:gridCol w="963613"/>
                <a:gridCol w="993775"/>
                <a:gridCol w="922337"/>
                <a:gridCol w="1082675"/>
              </a:tblGrid>
              <a:tr h="5953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10GBASE-T Code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65 nm, 7 M, 1.3 V</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MinSum</a:t>
                      </a:r>
                      <a:r>
                        <a:rPr kumimoji="0" lang="en-US" sz="1400" b="0" i="0" u="none" strike="noStrike" cap="none" normalizeH="0" baseline="0" dirty="0" smtClean="0">
                          <a:ln>
                            <a:noFill/>
                          </a:ln>
                          <a:solidFill>
                            <a:schemeClr val="tx1"/>
                          </a:solidFill>
                          <a:effectLst/>
                          <a:latin typeface="Arial" charset="0"/>
                        </a:rPr>
                        <a:t>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Split-2 Threshold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Split-4 Threshold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Split-8 Threshold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Split-16  Threshold</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Split-16  </a:t>
                      </a:r>
                      <a:r>
                        <a:rPr kumimoji="0" lang="en-US" sz="1400" b="0" i="0" u="none" strike="noStrike" cap="none" normalizeH="0" baseline="0" dirty="0" err="1" smtClean="0">
                          <a:ln>
                            <a:noFill/>
                          </a:ln>
                          <a:solidFill>
                            <a:schemeClr val="tx1"/>
                          </a:solidFill>
                          <a:effectLst/>
                          <a:latin typeface="Arial" charset="0"/>
                        </a:rPr>
                        <a:t>vs.MinSum</a:t>
                      </a:r>
                      <a:endParaRPr kumimoji="0" lang="en-US" sz="1400" b="0" i="0" u="none" strike="noStrike" cap="none" normalizeH="0" baseline="0" dirty="0" smtClean="0">
                        <a:ln>
                          <a:noFill/>
                        </a:ln>
                        <a:solidFill>
                          <a:schemeClr val="tx1"/>
                        </a:solidFill>
                        <a:effectLst/>
                        <a:latin typeface="Arial" charset="0"/>
                      </a:endParaRP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Final area utilization</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38%</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51%</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85%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92%</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97%</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2.5x</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Area (mm</a:t>
                      </a:r>
                      <a:r>
                        <a:rPr kumimoji="0" lang="en-US" sz="1400" b="0" i="0" u="none" strike="noStrike" cap="none" normalizeH="0" baseline="30000" smtClean="0">
                          <a:ln>
                            <a:noFill/>
                          </a:ln>
                          <a:solidFill>
                            <a:schemeClr val="tx1"/>
                          </a:solidFill>
                          <a:effectLst/>
                          <a:latin typeface="Arial" charset="0"/>
                        </a:rPr>
                        <a:t>2</a:t>
                      </a:r>
                      <a:r>
                        <a:rPr kumimoji="0" lang="en-US" sz="1400" b="0" i="0" u="none" strike="noStrike" cap="none" normalizeH="0" baseline="0" smtClean="0">
                          <a:ln>
                            <a:noFill/>
                          </a:ln>
                          <a:solidFill>
                            <a:schemeClr val="tx1"/>
                          </a:solidFill>
                          <a:effectLst/>
                          <a:latin typeface="Arial" charset="0"/>
                        </a:rPr>
                        <a:t>)</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14</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6.4</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5.6</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5.2</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Speed (MHz)</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59</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106</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143</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179</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188</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3.1x</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Throughput @ 15 </a:t>
                      </a:r>
                      <a:r>
                        <a:rPr kumimoji="0" lang="en-US" sz="1400" b="0" i="0" u="none" strike="noStrike" cap="none" normalizeH="0" baseline="0" dirty="0" err="1" smtClean="0">
                          <a:ln>
                            <a:noFill/>
                          </a:ln>
                          <a:solidFill>
                            <a:schemeClr val="tx1"/>
                          </a:solidFill>
                          <a:effectLst/>
                          <a:latin typeface="Arial" charset="0"/>
                        </a:rPr>
                        <a:t>iter</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Gbps</a:t>
                      </a:r>
                      <a:r>
                        <a:rPr kumimoji="0" lang="en-US" sz="1400" b="0" i="0" u="none" strike="noStrike" cap="none" normalizeH="0" baseline="0" dirty="0" smtClean="0">
                          <a:ln>
                            <a:noFill/>
                          </a:ln>
                          <a:solidFill>
                            <a:schemeClr val="tx1"/>
                          </a:solidFill>
                          <a:effectLst/>
                          <a:latin typeface="Arial" charset="0"/>
                        </a:rPr>
                        <a:t>)</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8.0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24.4</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25.7</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3.1x</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Energy per bit @ 15 </a:t>
                      </a:r>
                      <a:r>
                        <a:rPr kumimoji="0" lang="en-US" sz="1400" b="0" i="0" u="none" strike="noStrike" cap="none" normalizeH="0" baseline="0" dirty="0" err="1" smtClean="0">
                          <a:ln>
                            <a:noFill/>
                          </a:ln>
                          <a:solidFill>
                            <a:schemeClr val="tx1"/>
                          </a:solidFill>
                          <a:effectLst/>
                          <a:latin typeface="Arial" charset="0"/>
                        </a:rPr>
                        <a:t>iter</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pJ</a:t>
                      </a:r>
                      <a:r>
                        <a:rPr kumimoji="0" lang="en-US" sz="1400" b="0" i="0" u="none" strike="noStrike" cap="none" normalizeH="0" baseline="0" dirty="0" smtClean="0">
                          <a:ln>
                            <a:noFill/>
                          </a:ln>
                          <a:solidFill>
                            <a:schemeClr val="tx1"/>
                          </a:solidFill>
                          <a:effectLst/>
                          <a:latin typeface="Arial" charset="0"/>
                        </a:rPr>
                        <a:t>/bit)</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241</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170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62</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56</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÷4.3</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CAD route CPU time (hour)</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484</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83</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20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6.9</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2.5</a:t>
                      </a:r>
                    </a:p>
                  </a:txBody>
                  <a:tcPr marL="45720" marR="45720"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÷194</a:t>
                      </a:r>
                    </a:p>
                  </a:txBody>
                  <a:tcPr marL="45720" marR="45720"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77" name="Rectangle 71"/>
          <p:cNvSpPr>
            <a:spLocks noChangeArrowheads="1"/>
          </p:cNvSpPr>
          <p:nvPr/>
        </p:nvSpPr>
        <p:spPr bwMode="auto">
          <a:xfrm>
            <a:off x="482600" y="1717675"/>
            <a:ext cx="8661400" cy="1979613"/>
          </a:xfrm>
          <a:prstGeom prst="rect">
            <a:avLst/>
          </a:prstGeom>
          <a:noFill/>
          <a:ln w="9525">
            <a:noFill/>
            <a:miter lim="800000"/>
            <a:headEnd/>
            <a:tailEnd/>
          </a:ln>
        </p:spPr>
        <p:txBody>
          <a:bodyPr/>
          <a:lstStyle/>
          <a:p>
            <a:pPr marL="742950" lvl="1" indent="-285750">
              <a:spcBef>
                <a:spcPct val="20000"/>
              </a:spcBef>
              <a:buClr>
                <a:schemeClr val="bg2"/>
              </a:buClr>
              <a:buSzPct val="75000"/>
              <a:buFont typeface="Wingdings" pitchFamily="2" charset="2"/>
              <a:buNone/>
            </a:pPr>
            <a:r>
              <a:rPr lang="en-US" sz="2400"/>
              <a:t> </a:t>
            </a:r>
          </a:p>
        </p:txBody>
      </p:sp>
      <p:pic>
        <p:nvPicPr>
          <p:cNvPr id="6" name="Picture 73"/>
          <p:cNvPicPr>
            <a:picLocks noChangeAspect="1" noChangeArrowheads="1"/>
          </p:cNvPicPr>
          <p:nvPr/>
        </p:nvPicPr>
        <p:blipFill>
          <a:blip r:embed="rId3" cstate="print"/>
          <a:srcRect/>
          <a:stretch>
            <a:fillRect/>
          </a:stretch>
        </p:blipFill>
        <p:spPr bwMode="auto">
          <a:xfrm>
            <a:off x="203200" y="796925"/>
            <a:ext cx="8839200" cy="2795588"/>
          </a:xfrm>
          <a:prstGeom prst="rect">
            <a:avLst/>
          </a:prstGeom>
          <a:noFill/>
          <a:ln w="9525">
            <a:noFill/>
            <a:miter lim="800000"/>
            <a:headEnd/>
            <a:tailEnd/>
          </a:ln>
          <a:effectLst/>
        </p:spPr>
      </p:pic>
      <p:sp>
        <p:nvSpPr>
          <p:cNvPr id="10" name="Slide Number Placeholder 9"/>
          <p:cNvSpPr>
            <a:spLocks noGrp="1"/>
          </p:cNvSpPr>
          <p:nvPr>
            <p:ph type="sldNum" sz="quarter" idx="11"/>
          </p:nvPr>
        </p:nvSpPr>
        <p:spPr/>
        <p:txBody>
          <a:bodyPr/>
          <a:lstStyle/>
          <a:p>
            <a:pPr>
              <a:defRPr/>
            </a:pPr>
            <a:fld id="{262F52FC-1EF0-4395-A81D-6D9652F17672}" type="slidenum">
              <a:rPr lang="en-US" smtClean="0"/>
              <a:pPr>
                <a:defRPr/>
              </a:pPr>
              <a:t>17</a:t>
            </a:fld>
            <a:endParaRPr lang="en-US"/>
          </a:p>
        </p:txBody>
      </p:sp>
      <p:sp>
        <p:nvSpPr>
          <p:cNvPr id="11" name="Rectangle 10"/>
          <p:cNvSpPr/>
          <p:nvPr/>
        </p:nvSpPr>
        <p:spPr>
          <a:xfrm>
            <a:off x="782095" y="798016"/>
            <a:ext cx="1399742" cy="400110"/>
          </a:xfrm>
          <a:prstGeom prst="rect">
            <a:avLst/>
          </a:prstGeom>
          <a:solidFill>
            <a:schemeClr val="bg1"/>
          </a:solidFill>
        </p:spPr>
        <p:txBody>
          <a:bodyPr wrap="square">
            <a:spAutoFit/>
          </a:bodyPr>
          <a:lstStyle/>
          <a:p>
            <a:pPr lvl="0" algn="ctr">
              <a:spcBef>
                <a:spcPct val="20000"/>
              </a:spcBef>
              <a:buClr>
                <a:schemeClr val="bg2"/>
              </a:buClr>
              <a:buSzPct val="75000"/>
            </a:pPr>
            <a:r>
              <a:rPr lang="en-US" sz="2000" dirty="0" err="1" smtClean="0"/>
              <a:t>MinSum</a:t>
            </a:r>
            <a:r>
              <a:rPr lang="en-US" sz="2000" dirty="0" smtClean="0"/>
              <a:t> </a:t>
            </a:r>
          </a:p>
        </p:txBody>
      </p:sp>
      <p:sp>
        <p:nvSpPr>
          <p:cNvPr id="12" name="Rectangle 11"/>
          <p:cNvSpPr/>
          <p:nvPr/>
        </p:nvSpPr>
        <p:spPr>
          <a:xfrm>
            <a:off x="3070791" y="1626499"/>
            <a:ext cx="1808705" cy="707886"/>
          </a:xfrm>
          <a:prstGeom prst="rect">
            <a:avLst/>
          </a:prstGeom>
          <a:solidFill>
            <a:schemeClr val="bg1"/>
          </a:solidFill>
        </p:spPr>
        <p:txBody>
          <a:bodyPr wrap="square">
            <a:spAutoFit/>
          </a:bodyPr>
          <a:lstStyle/>
          <a:p>
            <a:pPr lvl="0" algn="ctr">
              <a:spcBef>
                <a:spcPts val="0"/>
              </a:spcBef>
              <a:buClr>
                <a:schemeClr val="bg2"/>
              </a:buClr>
              <a:buSzPct val="75000"/>
            </a:pPr>
            <a:r>
              <a:rPr lang="en-US" sz="2000" dirty="0" smtClean="0"/>
              <a:t>Split-2</a:t>
            </a:r>
          </a:p>
          <a:p>
            <a:pPr lvl="0" algn="ctr">
              <a:spcBef>
                <a:spcPts val="0"/>
              </a:spcBef>
              <a:buClr>
                <a:schemeClr val="bg2"/>
              </a:buClr>
              <a:buSzPct val="75000"/>
            </a:pPr>
            <a:r>
              <a:rPr lang="en-US" sz="2000" dirty="0" smtClean="0"/>
              <a:t>Threshold</a:t>
            </a:r>
          </a:p>
        </p:txBody>
      </p:sp>
      <p:sp>
        <p:nvSpPr>
          <p:cNvPr id="13" name="Rectangle 12"/>
          <p:cNvSpPr/>
          <p:nvPr/>
        </p:nvSpPr>
        <p:spPr>
          <a:xfrm>
            <a:off x="5106074" y="1586038"/>
            <a:ext cx="1552321" cy="707886"/>
          </a:xfrm>
          <a:prstGeom prst="rect">
            <a:avLst/>
          </a:prstGeom>
          <a:solidFill>
            <a:schemeClr val="bg1"/>
          </a:solidFill>
        </p:spPr>
        <p:txBody>
          <a:bodyPr wrap="square">
            <a:spAutoFit/>
          </a:bodyPr>
          <a:lstStyle/>
          <a:p>
            <a:pPr lvl="0" algn="ctr">
              <a:spcBef>
                <a:spcPts val="0"/>
              </a:spcBef>
              <a:buClr>
                <a:schemeClr val="bg2"/>
              </a:buClr>
              <a:buSzPct val="75000"/>
            </a:pPr>
            <a:r>
              <a:rPr lang="en-US" sz="2000" dirty="0" smtClean="0"/>
              <a:t>Split-4</a:t>
            </a:r>
          </a:p>
          <a:p>
            <a:pPr lvl="0" algn="ctr">
              <a:spcBef>
                <a:spcPts val="0"/>
              </a:spcBef>
              <a:buClr>
                <a:schemeClr val="bg2"/>
              </a:buClr>
              <a:buSzPct val="75000"/>
            </a:pPr>
            <a:r>
              <a:rPr lang="en-US" sz="2000" dirty="0" smtClean="0"/>
              <a:t>Threshold</a:t>
            </a:r>
          </a:p>
        </p:txBody>
      </p:sp>
      <p:sp>
        <p:nvSpPr>
          <p:cNvPr id="15" name="Rectangle 14"/>
          <p:cNvSpPr/>
          <p:nvPr/>
        </p:nvSpPr>
        <p:spPr>
          <a:xfrm>
            <a:off x="7583587" y="1762714"/>
            <a:ext cx="1552321" cy="707886"/>
          </a:xfrm>
          <a:prstGeom prst="rect">
            <a:avLst/>
          </a:prstGeom>
          <a:solidFill>
            <a:schemeClr val="bg1"/>
          </a:solidFill>
        </p:spPr>
        <p:txBody>
          <a:bodyPr wrap="square">
            <a:spAutoFit/>
          </a:bodyPr>
          <a:lstStyle/>
          <a:p>
            <a:pPr lvl="0" algn="ctr">
              <a:spcBef>
                <a:spcPts val="0"/>
              </a:spcBef>
              <a:buClr>
                <a:schemeClr val="bg2"/>
              </a:buClr>
              <a:buSzPct val="75000"/>
            </a:pPr>
            <a:r>
              <a:rPr lang="en-US" sz="2000" dirty="0" smtClean="0"/>
              <a:t>Split-16</a:t>
            </a:r>
          </a:p>
          <a:p>
            <a:pPr lvl="0" algn="ctr">
              <a:spcBef>
                <a:spcPts val="0"/>
              </a:spcBef>
              <a:buClr>
                <a:schemeClr val="bg2"/>
              </a:buClr>
              <a:buSzPct val="75000"/>
            </a:pPr>
            <a:r>
              <a:rPr lang="en-US" sz="2000" dirty="0" smtClean="0"/>
              <a:t>Threshold</a:t>
            </a:r>
          </a:p>
        </p:txBody>
      </p:sp>
      <p:sp>
        <p:nvSpPr>
          <p:cNvPr id="14" name="Rectangle 13"/>
          <p:cNvSpPr/>
          <p:nvPr/>
        </p:nvSpPr>
        <p:spPr>
          <a:xfrm>
            <a:off x="6391881" y="1261007"/>
            <a:ext cx="1552321" cy="707886"/>
          </a:xfrm>
          <a:prstGeom prst="rect">
            <a:avLst/>
          </a:prstGeom>
          <a:solidFill>
            <a:schemeClr val="bg1"/>
          </a:solidFill>
        </p:spPr>
        <p:txBody>
          <a:bodyPr wrap="square">
            <a:spAutoFit/>
          </a:bodyPr>
          <a:lstStyle/>
          <a:p>
            <a:pPr lvl="0" algn="ctr">
              <a:spcBef>
                <a:spcPts val="0"/>
              </a:spcBef>
              <a:buClr>
                <a:schemeClr val="bg2"/>
              </a:buClr>
              <a:buSzPct val="75000"/>
            </a:pPr>
            <a:r>
              <a:rPr lang="en-US" sz="2000" dirty="0" smtClean="0"/>
              <a:t>Split-8</a:t>
            </a:r>
          </a:p>
          <a:p>
            <a:pPr lvl="0" algn="ctr">
              <a:spcBef>
                <a:spcPts val="0"/>
              </a:spcBef>
              <a:buClr>
                <a:schemeClr val="bg2"/>
              </a:buClr>
              <a:buSzPct val="75000"/>
            </a:pPr>
            <a:r>
              <a:rPr lang="en-US" sz="2000" dirty="0" smtClean="0"/>
              <a:t>Threshold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Early-stopping Method Comparison</a:t>
            </a:r>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262F52FC-1EF0-4395-A81D-6D9652F17672}" type="slidenum">
              <a:rPr lang="en-US" smtClean="0"/>
              <a:pPr>
                <a:defRPr/>
              </a:pPr>
              <a:t>18</a:t>
            </a:fld>
            <a:endParaRPr lang="en-US"/>
          </a:p>
        </p:txBody>
      </p:sp>
      <p:sp>
        <p:nvSpPr>
          <p:cNvPr id="6" name="Content Placeholder 5"/>
          <p:cNvSpPr>
            <a:spLocks noGrp="1"/>
          </p:cNvSpPr>
          <p:nvPr>
            <p:ph sz="half" idx="1"/>
          </p:nvPr>
        </p:nvSpPr>
        <p:spPr/>
        <p:txBody>
          <a:bodyPr/>
          <a:lstStyle/>
          <a:p>
            <a:endParaRPr lang="en-US"/>
          </a:p>
        </p:txBody>
      </p:sp>
      <p:pic>
        <p:nvPicPr>
          <p:cNvPr id="790529" name="Picture 1"/>
          <p:cNvPicPr>
            <a:picLocks noChangeAspect="1" noChangeArrowheads="1"/>
          </p:cNvPicPr>
          <p:nvPr/>
        </p:nvPicPr>
        <p:blipFill>
          <a:blip r:embed="rId3" cstate="print"/>
          <a:srcRect/>
          <a:stretch>
            <a:fillRect/>
          </a:stretch>
        </p:blipFill>
        <p:spPr bwMode="auto">
          <a:xfrm>
            <a:off x="707923" y="796717"/>
            <a:ext cx="7670101" cy="4379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241299" y="1035050"/>
            <a:ext cx="8402369" cy="3886200"/>
          </a:xfrm>
        </p:spPr>
        <p:txBody>
          <a:bodyPr/>
          <a:lstStyle/>
          <a:p>
            <a:r>
              <a:rPr lang="en-US" dirty="0" smtClean="0"/>
              <a:t>Efficient method for stopping decoding for </a:t>
            </a:r>
            <a:r>
              <a:rPr lang="en-US" dirty="0" err="1" smtClean="0"/>
              <a:t>undecodable</a:t>
            </a:r>
            <a:r>
              <a:rPr lang="en-US" dirty="0" smtClean="0"/>
              <a:t> blocks is introduced.</a:t>
            </a:r>
          </a:p>
          <a:p>
            <a:r>
              <a:rPr lang="en-US" dirty="0" smtClean="0"/>
              <a:t>Split-Row Threshold decoding reduces the number of connections between check and variable processors. This results in a higher logic utilization and a smaller circuit.</a:t>
            </a:r>
          </a:p>
          <a:p>
            <a:r>
              <a:rPr lang="en-US" dirty="0" smtClean="0"/>
              <a:t>Energy efficiency is improved by 2.4x for </a:t>
            </a:r>
            <a:br>
              <a:rPr lang="en-US" dirty="0" smtClean="0"/>
            </a:br>
            <a:r>
              <a:rPr lang="en-US" dirty="0" smtClean="0"/>
              <a:t>SNR &lt;</a:t>
            </a:r>
            <a:r>
              <a:rPr lang="en-US" dirty="0"/>
              <a:t> </a:t>
            </a:r>
            <a:r>
              <a:rPr lang="en-US" dirty="0" smtClean="0"/>
              <a:t>3.0 dB and 2.3x for SNR&gt;4.3 dB over original decoding.</a:t>
            </a:r>
          </a:p>
        </p:txBody>
      </p:sp>
      <p:sp>
        <p:nvSpPr>
          <p:cNvPr id="5" name="Slide Number Placeholder 4"/>
          <p:cNvSpPr>
            <a:spLocks noGrp="1"/>
          </p:cNvSpPr>
          <p:nvPr>
            <p:ph type="sldNum" sz="quarter" idx="11"/>
          </p:nvPr>
        </p:nvSpPr>
        <p:spPr/>
        <p:txBody>
          <a:bodyPr/>
          <a:lstStyle/>
          <a:p>
            <a:pPr>
              <a:defRPr/>
            </a:pPr>
            <a:fld id="{262F52FC-1EF0-4395-A81D-6D9652F1767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p:txBody>
          <a:bodyPr/>
          <a:lstStyle/>
          <a:p>
            <a:r>
              <a:rPr lang="en-US"/>
              <a:t> LDPC Codes and Their Applications</a:t>
            </a:r>
          </a:p>
        </p:txBody>
      </p:sp>
      <p:sp>
        <p:nvSpPr>
          <p:cNvPr id="1479683" name="Rectangle 3"/>
          <p:cNvSpPr>
            <a:spLocks noChangeArrowheads="1"/>
          </p:cNvSpPr>
          <p:nvPr/>
        </p:nvSpPr>
        <p:spPr bwMode="auto">
          <a:xfrm>
            <a:off x="235855" y="881742"/>
            <a:ext cx="8597899" cy="54991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n"/>
            </a:pPr>
            <a:r>
              <a:rPr lang="en-US" sz="2400" dirty="0" smtClean="0"/>
              <a:t>Low Density Parity Check (LDPC) codes have superior error correction performance</a:t>
            </a:r>
          </a:p>
          <a:p>
            <a:pPr marL="342900" indent="-342900">
              <a:spcBef>
                <a:spcPct val="20000"/>
              </a:spcBef>
              <a:buClr>
                <a:schemeClr val="bg2"/>
              </a:buClr>
              <a:buSzPct val="75000"/>
              <a:buFont typeface="Wingdings" pitchFamily="2" charset="2"/>
              <a:buChar char="n"/>
            </a:pPr>
            <a:r>
              <a:rPr lang="en-US" sz="2400" dirty="0" smtClean="0"/>
              <a:t>Standards and applications</a:t>
            </a:r>
            <a:endParaRPr lang="en-US" sz="2400" dirty="0"/>
          </a:p>
          <a:p>
            <a:pPr marL="742950" lvl="1" indent="-285750">
              <a:spcBef>
                <a:spcPct val="20000"/>
              </a:spcBef>
              <a:buClr>
                <a:schemeClr val="bg2"/>
              </a:buClr>
              <a:buSzPct val="75000"/>
              <a:buFont typeface="Wingdings" pitchFamily="2" charset="2"/>
              <a:buChar char="n"/>
            </a:pPr>
            <a:r>
              <a:rPr lang="en-US" sz="2000" dirty="0"/>
              <a:t>10 Gigabit Ethernet (10GBASE-T</a:t>
            </a:r>
            <a:r>
              <a:rPr lang="en-US" sz="2000" dirty="0" smtClean="0"/>
              <a:t>)</a:t>
            </a:r>
          </a:p>
          <a:p>
            <a:pPr marL="742950" lvl="1" indent="-285750">
              <a:spcBef>
                <a:spcPct val="20000"/>
              </a:spcBef>
              <a:buClr>
                <a:schemeClr val="bg2"/>
              </a:buClr>
              <a:buSzPct val="75000"/>
              <a:buFont typeface="Wingdings" pitchFamily="2" charset="2"/>
              <a:buChar char="n"/>
            </a:pPr>
            <a:r>
              <a:rPr lang="en-US" sz="2000" dirty="0" smtClean="0"/>
              <a:t> Digital </a:t>
            </a:r>
            <a:r>
              <a:rPr lang="en-US" sz="2000" dirty="0"/>
              <a:t>Video Broadcasting </a:t>
            </a:r>
            <a:r>
              <a:rPr lang="en-US" sz="2000" dirty="0" smtClean="0"/>
              <a:t>                                                              (</a:t>
            </a:r>
            <a:r>
              <a:rPr lang="en-US" sz="2000" dirty="0"/>
              <a:t>DVB-S2, </a:t>
            </a:r>
            <a:r>
              <a:rPr lang="en-US" sz="2000" dirty="0" smtClean="0"/>
              <a:t>DVB-T2</a:t>
            </a:r>
            <a:r>
              <a:rPr lang="en-US" sz="2000" dirty="0"/>
              <a:t>, DVB-C2)</a:t>
            </a:r>
          </a:p>
          <a:p>
            <a:pPr marL="742950" lvl="1" indent="-285750">
              <a:spcBef>
                <a:spcPct val="20000"/>
              </a:spcBef>
              <a:buClr>
                <a:schemeClr val="bg2"/>
              </a:buClr>
              <a:buSzPct val="75000"/>
              <a:buFont typeface="Wingdings" pitchFamily="2" charset="2"/>
              <a:buChar char="n"/>
            </a:pPr>
            <a:r>
              <a:rPr lang="en-US" sz="2000" dirty="0"/>
              <a:t>Next-Gen Wired Home </a:t>
            </a:r>
            <a:r>
              <a:rPr lang="en-US" sz="2000" dirty="0" smtClean="0"/>
              <a:t>                                                                  Networking (G.hn)</a:t>
            </a:r>
          </a:p>
          <a:p>
            <a:pPr marL="742950" lvl="1" indent="-285750">
              <a:spcBef>
                <a:spcPct val="20000"/>
              </a:spcBef>
              <a:buClr>
                <a:schemeClr val="bg2"/>
              </a:buClr>
              <a:buSzPct val="75000"/>
              <a:buFont typeface="Wingdings" pitchFamily="2" charset="2"/>
              <a:buChar char="n"/>
            </a:pPr>
            <a:r>
              <a:rPr lang="en-US" sz="2000" dirty="0" err="1" smtClean="0"/>
              <a:t>WiMAX</a:t>
            </a:r>
            <a:r>
              <a:rPr lang="en-US" sz="2000" dirty="0" smtClean="0"/>
              <a:t> (802.16e)</a:t>
            </a:r>
          </a:p>
          <a:p>
            <a:pPr marL="742950" lvl="1" indent="-285750">
              <a:spcBef>
                <a:spcPct val="20000"/>
              </a:spcBef>
              <a:buClr>
                <a:schemeClr val="bg2"/>
              </a:buClr>
              <a:buSzPct val="75000"/>
              <a:buFont typeface="Wingdings" pitchFamily="2" charset="2"/>
              <a:buChar char="n"/>
            </a:pPr>
            <a:r>
              <a:rPr lang="en-US" sz="2000" dirty="0" err="1" smtClean="0"/>
              <a:t>WiFi</a:t>
            </a:r>
            <a:r>
              <a:rPr lang="en-US" sz="2000" dirty="0" smtClean="0"/>
              <a:t> </a:t>
            </a:r>
            <a:r>
              <a:rPr lang="en-US" sz="2000" dirty="0"/>
              <a:t>(802.11n</a:t>
            </a:r>
            <a:r>
              <a:rPr lang="en-US" sz="2000" dirty="0" smtClean="0"/>
              <a:t>)</a:t>
            </a:r>
            <a:endParaRPr lang="en-US" sz="2000" dirty="0"/>
          </a:p>
          <a:p>
            <a:pPr marL="742950" lvl="1" indent="-285750">
              <a:spcBef>
                <a:spcPct val="20000"/>
              </a:spcBef>
              <a:buClr>
                <a:schemeClr val="bg2"/>
              </a:buClr>
              <a:buSzPct val="75000"/>
              <a:buFont typeface="Wingdings" pitchFamily="2" charset="2"/>
              <a:buChar char="n"/>
            </a:pPr>
            <a:r>
              <a:rPr lang="en-US" sz="2000" dirty="0"/>
              <a:t>Hard disks</a:t>
            </a:r>
          </a:p>
          <a:p>
            <a:pPr marL="742950" lvl="1" indent="-285750">
              <a:spcBef>
                <a:spcPct val="20000"/>
              </a:spcBef>
              <a:buClr>
                <a:schemeClr val="bg2"/>
              </a:buClr>
              <a:buSzPct val="75000"/>
              <a:buFont typeface="Wingdings" pitchFamily="2" charset="2"/>
              <a:buChar char="n"/>
            </a:pPr>
            <a:r>
              <a:rPr lang="en-US" sz="2000" dirty="0"/>
              <a:t>Deep-space </a:t>
            </a:r>
            <a:r>
              <a:rPr lang="en-US" sz="2000" dirty="0" smtClean="0"/>
              <a:t>satellite missions</a:t>
            </a:r>
          </a:p>
          <a:p>
            <a:pPr marL="742950" lvl="1" indent="-285750">
              <a:spcBef>
                <a:spcPct val="20000"/>
              </a:spcBef>
              <a:buClr>
                <a:schemeClr val="bg2"/>
              </a:buClr>
              <a:buSzPct val="75000"/>
              <a:buFont typeface="Wingdings" pitchFamily="2" charset="2"/>
              <a:buChar char="n"/>
            </a:pPr>
            <a:endParaRPr lang="en-US" sz="1800" dirty="0"/>
          </a:p>
        </p:txBody>
      </p:sp>
      <p:sp>
        <p:nvSpPr>
          <p:cNvPr id="6" name="Line 44"/>
          <p:cNvSpPr>
            <a:spLocks noChangeShapeType="1"/>
          </p:cNvSpPr>
          <p:nvPr/>
        </p:nvSpPr>
        <p:spPr bwMode="auto">
          <a:xfrm flipH="1" flipV="1">
            <a:off x="6708344" y="5713628"/>
            <a:ext cx="12700" cy="25400"/>
          </a:xfrm>
          <a:prstGeom prst="line">
            <a:avLst/>
          </a:prstGeom>
          <a:noFill/>
          <a:ln w="9525">
            <a:solidFill>
              <a:schemeClr val="tx1"/>
            </a:solidFill>
            <a:round/>
            <a:headEnd/>
            <a:tailEnd/>
          </a:ln>
          <a:effectLst/>
        </p:spPr>
        <p:txBody>
          <a:bodyPr/>
          <a:lstStyle/>
          <a:p>
            <a:endParaRPr lang="en-US"/>
          </a:p>
        </p:txBody>
      </p:sp>
      <p:grpSp>
        <p:nvGrpSpPr>
          <p:cNvPr id="25" name="Group 24"/>
          <p:cNvGrpSpPr/>
          <p:nvPr/>
        </p:nvGrpSpPr>
        <p:grpSpPr>
          <a:xfrm>
            <a:off x="5017772" y="2696885"/>
            <a:ext cx="4083530" cy="3067599"/>
            <a:chOff x="5060470" y="2355253"/>
            <a:chExt cx="4083530" cy="3067599"/>
          </a:xfrm>
        </p:grpSpPr>
        <p:pic>
          <p:nvPicPr>
            <p:cNvPr id="172033" name="Picture 1"/>
            <p:cNvPicPr>
              <a:picLocks noChangeAspect="1" noChangeArrowheads="1"/>
            </p:cNvPicPr>
            <p:nvPr/>
          </p:nvPicPr>
          <p:blipFill>
            <a:blip r:embed="rId3" cstate="print"/>
            <a:srcRect/>
            <a:stretch>
              <a:fillRect/>
            </a:stretch>
          </p:blipFill>
          <p:spPr bwMode="auto">
            <a:xfrm>
              <a:off x="5757908" y="2612079"/>
              <a:ext cx="3101891" cy="2299739"/>
            </a:xfrm>
            <a:prstGeom prst="rect">
              <a:avLst/>
            </a:prstGeom>
            <a:noFill/>
            <a:ln w="9525">
              <a:noFill/>
              <a:miter lim="800000"/>
              <a:headEnd/>
              <a:tailEnd/>
            </a:ln>
            <a:effectLst/>
          </p:spPr>
        </p:pic>
        <p:sp>
          <p:nvSpPr>
            <p:cNvPr id="7" name="TextBox 6"/>
            <p:cNvSpPr txBox="1"/>
            <p:nvPr/>
          </p:nvSpPr>
          <p:spPr>
            <a:xfrm>
              <a:off x="5863857" y="5084298"/>
              <a:ext cx="2577831" cy="338554"/>
            </a:xfrm>
            <a:prstGeom prst="rect">
              <a:avLst/>
            </a:prstGeom>
            <a:noFill/>
          </p:spPr>
          <p:txBody>
            <a:bodyPr wrap="square" rtlCol="0">
              <a:spAutoFit/>
            </a:bodyPr>
            <a:lstStyle/>
            <a:p>
              <a:r>
                <a:rPr lang="en-US" sz="1600" dirty="0" smtClean="0"/>
                <a:t>Signal to Noise Ratio (dB) </a:t>
              </a:r>
              <a:endParaRPr lang="en-US" sz="1600" dirty="0"/>
            </a:p>
          </p:txBody>
        </p:sp>
        <p:grpSp>
          <p:nvGrpSpPr>
            <p:cNvPr id="2" name="Group 7"/>
            <p:cNvGrpSpPr/>
            <p:nvPr/>
          </p:nvGrpSpPr>
          <p:grpSpPr>
            <a:xfrm>
              <a:off x="5060470" y="2355253"/>
              <a:ext cx="763589" cy="2311399"/>
              <a:chOff x="5159326" y="2429395"/>
              <a:chExt cx="763589" cy="2311399"/>
            </a:xfrm>
          </p:grpSpPr>
          <p:sp>
            <p:nvSpPr>
              <p:cNvPr id="9" name="TextBox 8"/>
              <p:cNvSpPr txBox="1"/>
              <p:nvPr/>
            </p:nvSpPr>
            <p:spPr>
              <a:xfrm rot="16200000">
                <a:off x="4172903" y="3415818"/>
                <a:ext cx="2311399" cy="338554"/>
              </a:xfrm>
              <a:prstGeom prst="rect">
                <a:avLst/>
              </a:prstGeom>
              <a:solidFill>
                <a:schemeClr val="accent3"/>
              </a:solidFill>
            </p:spPr>
            <p:txBody>
              <a:bodyPr wrap="square" rtlCol="0">
                <a:spAutoFit/>
              </a:bodyPr>
              <a:lstStyle/>
              <a:p>
                <a:r>
                  <a:rPr lang="en-US" sz="1600" dirty="0" smtClean="0"/>
                  <a:t>Bit  Error Probability </a:t>
                </a:r>
                <a:endParaRPr lang="en-US" sz="1600" dirty="0"/>
              </a:p>
            </p:txBody>
          </p:sp>
          <p:sp>
            <p:nvSpPr>
              <p:cNvPr id="10" name="TextBox 9"/>
              <p:cNvSpPr txBox="1"/>
              <p:nvPr/>
            </p:nvSpPr>
            <p:spPr>
              <a:xfrm>
                <a:off x="5397905" y="2527177"/>
                <a:ext cx="487634" cy="338554"/>
              </a:xfrm>
              <a:prstGeom prst="rect">
                <a:avLst/>
              </a:prstGeom>
              <a:noFill/>
            </p:spPr>
            <p:txBody>
              <a:bodyPr wrap="none" rtlCol="0">
                <a:spAutoFit/>
              </a:bodyPr>
              <a:lstStyle/>
              <a:p>
                <a:r>
                  <a:rPr lang="en-US" sz="1600" dirty="0" smtClean="0"/>
                  <a:t>10</a:t>
                </a:r>
                <a:r>
                  <a:rPr lang="en-US" sz="1600" baseline="30000" dirty="0" smtClean="0"/>
                  <a:t>0</a:t>
                </a:r>
                <a:endParaRPr lang="en-US" sz="1600" baseline="30000" dirty="0"/>
              </a:p>
            </p:txBody>
          </p:sp>
          <p:sp>
            <p:nvSpPr>
              <p:cNvPr id="11" name="TextBox 10"/>
              <p:cNvSpPr txBox="1"/>
              <p:nvPr/>
            </p:nvSpPr>
            <p:spPr>
              <a:xfrm>
                <a:off x="5373329" y="2969113"/>
                <a:ext cx="532518" cy="338554"/>
              </a:xfrm>
              <a:prstGeom prst="rect">
                <a:avLst/>
              </a:prstGeom>
              <a:noFill/>
            </p:spPr>
            <p:txBody>
              <a:bodyPr wrap="none" rtlCol="0">
                <a:spAutoFit/>
              </a:bodyPr>
              <a:lstStyle/>
              <a:p>
                <a:r>
                  <a:rPr lang="en-US" sz="1600" dirty="0" smtClean="0"/>
                  <a:t>10</a:t>
                </a:r>
                <a:r>
                  <a:rPr lang="en-US" sz="1600" baseline="30000" dirty="0" smtClean="0"/>
                  <a:t>-1</a:t>
                </a:r>
                <a:endParaRPr lang="en-US" sz="1600" baseline="30000" dirty="0"/>
              </a:p>
            </p:txBody>
          </p:sp>
          <p:sp>
            <p:nvSpPr>
              <p:cNvPr id="12" name="TextBox 11"/>
              <p:cNvSpPr txBox="1"/>
              <p:nvPr/>
            </p:nvSpPr>
            <p:spPr>
              <a:xfrm>
                <a:off x="5378249" y="3370705"/>
                <a:ext cx="532518" cy="338554"/>
              </a:xfrm>
              <a:prstGeom prst="rect">
                <a:avLst/>
              </a:prstGeom>
              <a:noFill/>
            </p:spPr>
            <p:txBody>
              <a:bodyPr wrap="none" rtlCol="0">
                <a:spAutoFit/>
              </a:bodyPr>
              <a:lstStyle/>
              <a:p>
                <a:r>
                  <a:rPr lang="en-US" sz="1600" dirty="0" smtClean="0"/>
                  <a:t>10</a:t>
                </a:r>
                <a:r>
                  <a:rPr lang="en-US" sz="1600" baseline="30000" dirty="0" smtClean="0"/>
                  <a:t>-2</a:t>
                </a:r>
                <a:endParaRPr lang="en-US" sz="1600" baseline="30000" dirty="0"/>
              </a:p>
            </p:txBody>
          </p:sp>
          <p:sp>
            <p:nvSpPr>
              <p:cNvPr id="13" name="TextBox 12"/>
              <p:cNvSpPr txBox="1"/>
              <p:nvPr/>
            </p:nvSpPr>
            <p:spPr>
              <a:xfrm>
                <a:off x="5390397" y="3790373"/>
                <a:ext cx="532518" cy="338554"/>
              </a:xfrm>
              <a:prstGeom prst="rect">
                <a:avLst/>
              </a:prstGeom>
              <a:noFill/>
            </p:spPr>
            <p:txBody>
              <a:bodyPr wrap="none" rtlCol="0">
                <a:spAutoFit/>
              </a:bodyPr>
              <a:lstStyle/>
              <a:p>
                <a:r>
                  <a:rPr lang="en-US" sz="1600" dirty="0" smtClean="0"/>
                  <a:t>10</a:t>
                </a:r>
                <a:r>
                  <a:rPr lang="en-US" sz="1600" baseline="30000" dirty="0" smtClean="0"/>
                  <a:t>-3</a:t>
                </a:r>
                <a:endParaRPr lang="en-US" sz="1600" baseline="30000" dirty="0"/>
              </a:p>
            </p:txBody>
          </p:sp>
          <p:sp>
            <p:nvSpPr>
              <p:cNvPr id="14" name="TextBox 13"/>
              <p:cNvSpPr txBox="1"/>
              <p:nvPr/>
            </p:nvSpPr>
            <p:spPr>
              <a:xfrm>
                <a:off x="5379549" y="4269033"/>
                <a:ext cx="532518" cy="338554"/>
              </a:xfrm>
              <a:prstGeom prst="rect">
                <a:avLst/>
              </a:prstGeom>
              <a:noFill/>
            </p:spPr>
            <p:txBody>
              <a:bodyPr wrap="none" rtlCol="0">
                <a:spAutoFit/>
              </a:bodyPr>
              <a:lstStyle/>
              <a:p>
                <a:r>
                  <a:rPr lang="en-US" sz="1600" dirty="0" smtClean="0"/>
                  <a:t>10</a:t>
                </a:r>
                <a:r>
                  <a:rPr lang="en-US" sz="1600" baseline="30000" dirty="0" smtClean="0"/>
                  <a:t>-4</a:t>
                </a:r>
                <a:endParaRPr lang="en-US" sz="1600" baseline="30000" dirty="0"/>
              </a:p>
            </p:txBody>
          </p:sp>
        </p:grpSp>
        <p:sp>
          <p:nvSpPr>
            <p:cNvPr id="15" name="TextBox 14"/>
            <p:cNvSpPr txBox="1"/>
            <p:nvPr/>
          </p:nvSpPr>
          <p:spPr>
            <a:xfrm>
              <a:off x="5648306" y="4924800"/>
              <a:ext cx="3495694" cy="338554"/>
            </a:xfrm>
            <a:prstGeom prst="rect">
              <a:avLst/>
            </a:prstGeom>
            <a:noFill/>
          </p:spPr>
          <p:txBody>
            <a:bodyPr wrap="square" rtlCol="0">
              <a:spAutoFit/>
            </a:bodyPr>
            <a:lstStyle/>
            <a:p>
              <a:r>
                <a:rPr lang="en-US" sz="2400" baseline="30000" dirty="0" smtClean="0"/>
                <a:t>0    1     2     3    4     5    6     7    8 </a:t>
              </a:r>
              <a:endParaRPr lang="en-US" sz="2400" baseline="30000" dirty="0"/>
            </a:p>
          </p:txBody>
        </p:sp>
        <p:cxnSp>
          <p:nvCxnSpPr>
            <p:cNvPr id="16" name="Straight Arrow Connector 15"/>
            <p:cNvCxnSpPr/>
            <p:nvPr/>
          </p:nvCxnSpPr>
          <p:spPr>
            <a:xfrm>
              <a:off x="5996940" y="4175760"/>
              <a:ext cx="1127760" cy="1588"/>
            </a:xfrm>
            <a:prstGeom prst="straightConnector1">
              <a:avLst/>
            </a:prstGeom>
            <a:ln w="190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66660" y="3809291"/>
              <a:ext cx="606256" cy="338554"/>
            </a:xfrm>
            <a:prstGeom prst="rect">
              <a:avLst/>
            </a:prstGeom>
            <a:noFill/>
          </p:spPr>
          <p:txBody>
            <a:bodyPr wrap="none" rtlCol="0">
              <a:spAutoFit/>
            </a:bodyPr>
            <a:lstStyle/>
            <a:p>
              <a:r>
                <a:rPr lang="en-US" sz="1600" dirty="0" smtClean="0"/>
                <a:t>3 dB</a:t>
              </a:r>
              <a:endParaRPr lang="en-US" sz="1600" baseline="30000" dirty="0"/>
            </a:p>
          </p:txBody>
        </p:sp>
        <p:sp>
          <p:nvSpPr>
            <p:cNvPr id="18" name="TextBox 17"/>
            <p:cNvSpPr txBox="1"/>
            <p:nvPr/>
          </p:nvSpPr>
          <p:spPr>
            <a:xfrm>
              <a:off x="6901405" y="3833736"/>
              <a:ext cx="1496398" cy="338554"/>
            </a:xfrm>
            <a:prstGeom prst="rect">
              <a:avLst/>
            </a:prstGeom>
            <a:noFill/>
          </p:spPr>
          <p:txBody>
            <a:bodyPr wrap="square" rtlCol="0">
              <a:spAutoFit/>
            </a:bodyPr>
            <a:lstStyle/>
            <a:p>
              <a:r>
                <a:rPr lang="en-US" sz="1600" dirty="0" err="1" smtClean="0"/>
                <a:t>Convolutional</a:t>
              </a:r>
              <a:endParaRPr lang="en-US" sz="1600" dirty="0"/>
            </a:p>
          </p:txBody>
        </p:sp>
        <p:sp>
          <p:nvSpPr>
            <p:cNvPr id="19" name="TextBox 18"/>
            <p:cNvSpPr txBox="1"/>
            <p:nvPr/>
          </p:nvSpPr>
          <p:spPr>
            <a:xfrm>
              <a:off x="6341660" y="2889021"/>
              <a:ext cx="2003276" cy="338554"/>
            </a:xfrm>
            <a:prstGeom prst="rect">
              <a:avLst/>
            </a:prstGeom>
            <a:noFill/>
          </p:spPr>
          <p:txBody>
            <a:bodyPr wrap="square" rtlCol="0">
              <a:spAutoFit/>
            </a:bodyPr>
            <a:lstStyle/>
            <a:p>
              <a:r>
                <a:rPr lang="en-US" sz="1600" dirty="0" err="1" smtClean="0"/>
                <a:t>Uncoded</a:t>
              </a:r>
              <a:endParaRPr lang="en-US" sz="1600" dirty="0"/>
            </a:p>
          </p:txBody>
        </p:sp>
      </p:grpSp>
      <p:sp>
        <p:nvSpPr>
          <p:cNvPr id="20" name="TextBox 19"/>
          <p:cNvSpPr txBox="1"/>
          <p:nvPr/>
        </p:nvSpPr>
        <p:spPr>
          <a:xfrm>
            <a:off x="6360466" y="6237073"/>
            <a:ext cx="2505143" cy="461665"/>
          </a:xfrm>
          <a:prstGeom prst="rect">
            <a:avLst/>
          </a:prstGeom>
          <a:noFill/>
        </p:spPr>
        <p:txBody>
          <a:bodyPr wrap="square" rtlCol="0">
            <a:spAutoFit/>
          </a:bodyPr>
          <a:lstStyle/>
          <a:p>
            <a:pPr algn="r"/>
            <a:r>
              <a:rPr lang="en-US" sz="1200" dirty="0" smtClean="0"/>
              <a:t>Figure courtesy of B. </a:t>
            </a:r>
            <a:r>
              <a:rPr lang="en-US" sz="1200" dirty="0" err="1" smtClean="0"/>
              <a:t>Nikolic</a:t>
            </a:r>
            <a:r>
              <a:rPr lang="en-US" sz="1200" dirty="0" smtClean="0"/>
              <a:t>, 2003 (modified) </a:t>
            </a:r>
            <a:endParaRPr lang="en-US" sz="1200" dirty="0"/>
          </a:p>
        </p:txBody>
      </p:sp>
      <p:sp>
        <p:nvSpPr>
          <p:cNvPr id="22" name="Slide Number Placeholder 21"/>
          <p:cNvSpPr>
            <a:spLocks noGrp="1"/>
          </p:cNvSpPr>
          <p:nvPr>
            <p:ph type="sldNum" sz="quarter" idx="11"/>
          </p:nvPr>
        </p:nvSpPr>
        <p:spPr/>
        <p:txBody>
          <a:bodyPr/>
          <a:lstStyle/>
          <a:p>
            <a:pPr>
              <a:defRPr/>
            </a:pPr>
            <a:fld id="{108E8C23-00E7-444B-AC9B-6D2504C7DD8F}" type="slidenum">
              <a:rPr lang="en-US" smtClean="0"/>
              <a:pPr>
                <a:defRPr/>
              </a:pPr>
              <a:t>2</a:t>
            </a:fld>
            <a:endParaRPr lang="en-US"/>
          </a:p>
        </p:txBody>
      </p:sp>
      <p:cxnSp>
        <p:nvCxnSpPr>
          <p:cNvPr id="23" name="Straight Arrow Connector 22"/>
          <p:cNvCxnSpPr/>
          <p:nvPr/>
        </p:nvCxnSpPr>
        <p:spPr>
          <a:xfrm>
            <a:off x="7145578" y="4534469"/>
            <a:ext cx="1297859" cy="1588"/>
          </a:xfrm>
          <a:prstGeom prst="straightConnector1">
            <a:avLst/>
          </a:prstGeom>
          <a:ln w="190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37987" y="4503770"/>
            <a:ext cx="606256" cy="338554"/>
          </a:xfrm>
          <a:prstGeom prst="rect">
            <a:avLst/>
          </a:prstGeom>
          <a:noFill/>
        </p:spPr>
        <p:txBody>
          <a:bodyPr wrap="none" rtlCol="0">
            <a:spAutoFit/>
          </a:bodyPr>
          <a:lstStyle/>
          <a:p>
            <a:r>
              <a:rPr lang="en-US" sz="1600" dirty="0" smtClean="0"/>
              <a:t>3 dB</a:t>
            </a:r>
            <a:endParaRPr lang="en-US" sz="1600" baseline="30000" dirty="0"/>
          </a:p>
        </p:txBody>
      </p:sp>
      <p:sp>
        <p:nvSpPr>
          <p:cNvPr id="26" name="TextBox 25"/>
          <p:cNvSpPr txBox="1"/>
          <p:nvPr/>
        </p:nvSpPr>
        <p:spPr>
          <a:xfrm>
            <a:off x="5953296" y="3781067"/>
            <a:ext cx="1261870" cy="338554"/>
          </a:xfrm>
          <a:prstGeom prst="rect">
            <a:avLst/>
          </a:prstGeom>
          <a:noFill/>
        </p:spPr>
        <p:txBody>
          <a:bodyPr wrap="square" rtlCol="0">
            <a:spAutoFit/>
          </a:bodyPr>
          <a:lstStyle/>
          <a:p>
            <a:r>
              <a:rPr lang="en-US" sz="1600" dirty="0" smtClean="0"/>
              <a:t>LDPC</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US" sz="2600"/>
              <a:t>Acknowledgements</a:t>
            </a:r>
          </a:p>
        </p:txBody>
      </p:sp>
      <p:sp>
        <p:nvSpPr>
          <p:cNvPr id="599043" name="Rectangle 3"/>
          <p:cNvSpPr>
            <a:spLocks noGrp="1" noChangeArrowheads="1"/>
          </p:cNvSpPr>
          <p:nvPr>
            <p:ph type="body" idx="1"/>
          </p:nvPr>
        </p:nvSpPr>
        <p:spPr>
          <a:xfrm>
            <a:off x="427038" y="1035050"/>
            <a:ext cx="7907337" cy="5376863"/>
          </a:xfrm>
        </p:spPr>
        <p:txBody>
          <a:bodyPr/>
          <a:lstStyle/>
          <a:p>
            <a:r>
              <a:rPr lang="en-US" dirty="0"/>
              <a:t>Support</a:t>
            </a:r>
          </a:p>
          <a:p>
            <a:pPr lvl="1"/>
            <a:r>
              <a:rPr lang="en-US" dirty="0"/>
              <a:t>ST Microelectronics</a:t>
            </a:r>
          </a:p>
          <a:p>
            <a:pPr lvl="1"/>
            <a:r>
              <a:rPr lang="en-US" dirty="0"/>
              <a:t>NSF Grant 430090 and CAREER award 546907</a:t>
            </a:r>
          </a:p>
          <a:p>
            <a:pPr lvl="1"/>
            <a:r>
              <a:rPr lang="en-US" dirty="0"/>
              <a:t>Intel</a:t>
            </a:r>
          </a:p>
          <a:p>
            <a:pPr lvl="1"/>
            <a:r>
              <a:rPr lang="en-US" dirty="0"/>
              <a:t>SRC GRC Grant 1598 and CSR Grant 1659</a:t>
            </a:r>
          </a:p>
          <a:p>
            <a:pPr lvl="1"/>
            <a:r>
              <a:rPr lang="en-US" dirty="0" err="1"/>
              <a:t>Intellasys</a:t>
            </a:r>
            <a:endParaRPr lang="en-US" dirty="0"/>
          </a:p>
          <a:p>
            <a:pPr lvl="1"/>
            <a:r>
              <a:rPr lang="en-US" dirty="0"/>
              <a:t>UC Micro</a:t>
            </a:r>
          </a:p>
          <a:p>
            <a:pPr lvl="1"/>
            <a:r>
              <a:rPr lang="en-US" dirty="0" smtClean="0"/>
              <a:t>SEM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dirty="0" smtClean="0"/>
              <a:t>Message Passing: Variable node processing</a:t>
            </a:r>
          </a:p>
        </p:txBody>
      </p:sp>
      <p:graphicFrame>
        <p:nvGraphicFramePr>
          <p:cNvPr id="4098" name="Object 3"/>
          <p:cNvGraphicFramePr>
            <a:graphicFrameLocks noChangeAspect="1"/>
          </p:cNvGraphicFramePr>
          <p:nvPr>
            <p:ph sz="half" idx="1"/>
          </p:nvPr>
        </p:nvGraphicFramePr>
        <p:xfrm>
          <a:off x="245520" y="906276"/>
          <a:ext cx="5071147" cy="2287251"/>
        </p:xfrm>
        <a:graphic>
          <a:graphicData uri="http://schemas.openxmlformats.org/presentationml/2006/ole">
            <p:oleObj spid="_x0000_s345090" name="Visio" r:id="rId4" imgW="2523744" imgH="1138809" progId="Visio.Drawing.11">
              <p:embed/>
            </p:oleObj>
          </a:graphicData>
        </a:graphic>
      </p:graphicFrame>
      <p:graphicFrame>
        <p:nvGraphicFramePr>
          <p:cNvPr id="4099" name="Object 4"/>
          <p:cNvGraphicFramePr>
            <a:graphicFrameLocks noChangeAspect="1"/>
          </p:cNvGraphicFramePr>
          <p:nvPr>
            <p:ph sz="quarter" idx="2"/>
          </p:nvPr>
        </p:nvGraphicFramePr>
        <p:xfrm>
          <a:off x="342273" y="3403319"/>
          <a:ext cx="5887706" cy="1198910"/>
        </p:xfrm>
        <a:graphic>
          <a:graphicData uri="http://schemas.openxmlformats.org/presentationml/2006/ole">
            <p:oleObj spid="_x0000_s345091" name="Visio" r:id="rId5" imgW="4534359" imgH="921928" progId="Visio.Drawing.11">
              <p:embed/>
            </p:oleObj>
          </a:graphicData>
        </a:graphic>
      </p:graphicFrame>
      <p:graphicFrame>
        <p:nvGraphicFramePr>
          <p:cNvPr id="4100" name="Object 5"/>
          <p:cNvGraphicFramePr>
            <a:graphicFrameLocks noChangeAspect="1"/>
          </p:cNvGraphicFramePr>
          <p:nvPr>
            <p:ph sz="half" idx="4294967295"/>
          </p:nvPr>
        </p:nvGraphicFramePr>
        <p:xfrm>
          <a:off x="1422466" y="4857750"/>
          <a:ext cx="3687209" cy="1257300"/>
        </p:xfrm>
        <a:graphic>
          <a:graphicData uri="http://schemas.openxmlformats.org/presentationml/2006/ole">
            <p:oleObj spid="_x0000_s345092" name="Equation" r:id="rId6" imgW="1117440" imgH="380880" progId="Equation.3">
              <p:embed/>
            </p:oleObj>
          </a:graphicData>
        </a:graphic>
      </p:graphicFrame>
      <p:sp>
        <p:nvSpPr>
          <p:cNvPr id="4105" name="Rectangle 7"/>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4104" name="Text Box 6"/>
          <p:cNvSpPr txBox="1">
            <a:spLocks noChangeArrowheads="1"/>
          </p:cNvSpPr>
          <p:nvPr/>
        </p:nvSpPr>
        <p:spPr bwMode="auto">
          <a:xfrm>
            <a:off x="1066851" y="6119447"/>
            <a:ext cx="5691713" cy="523220"/>
          </a:xfrm>
          <a:prstGeom prst="rect">
            <a:avLst/>
          </a:prstGeom>
          <a:noFill/>
          <a:ln w="9525">
            <a:noFill/>
            <a:miter lim="800000"/>
            <a:headEnd/>
            <a:tailEnd/>
          </a:ln>
        </p:spPr>
        <p:txBody>
          <a:bodyPr wrap="square">
            <a:spAutoFit/>
          </a:bodyPr>
          <a:lstStyle/>
          <a:p>
            <a:pPr>
              <a:spcBef>
                <a:spcPct val="50000"/>
              </a:spcBef>
            </a:pPr>
            <a:r>
              <a:rPr lang="el-GR" sz="2800" i="1" dirty="0" smtClean="0">
                <a:latin typeface="Times New Roman"/>
                <a:cs typeface="Times New Roman"/>
              </a:rPr>
              <a:t>λ</a:t>
            </a:r>
            <a:r>
              <a:rPr lang="en-US" sz="1800" dirty="0" smtClean="0">
                <a:latin typeface="Times New Roman"/>
                <a:cs typeface="Times New Roman"/>
              </a:rPr>
              <a:t>  </a:t>
            </a:r>
            <a:r>
              <a:rPr lang="en-US" sz="1800" dirty="0" smtClean="0"/>
              <a:t>is the original </a:t>
            </a:r>
            <a:r>
              <a:rPr lang="en-US" sz="1800" dirty="0"/>
              <a:t>received information from the channel</a:t>
            </a:r>
          </a:p>
        </p:txBody>
      </p:sp>
      <p:sp>
        <p:nvSpPr>
          <p:cNvPr id="12" name="Slide Number Placeholder 11"/>
          <p:cNvSpPr>
            <a:spLocks noGrp="1"/>
          </p:cNvSpPr>
          <p:nvPr>
            <p:ph type="sldNum" sz="quarter" idx="11"/>
          </p:nvPr>
        </p:nvSpPr>
        <p:spPr/>
        <p:txBody>
          <a:bodyPr/>
          <a:lstStyle/>
          <a:p>
            <a:pPr>
              <a:defRPr/>
            </a:pPr>
            <a:fld id="{3419A3B1-9FFE-468A-8543-24731EA9E8D3}" type="slidenum">
              <a:rPr lang="en-US" smtClean="0"/>
              <a:pPr>
                <a:defRPr/>
              </a:pPr>
              <a:t>3</a:t>
            </a:fld>
            <a:endParaRPr lang="en-US" dirty="0"/>
          </a:p>
        </p:txBody>
      </p:sp>
      <p:sp>
        <p:nvSpPr>
          <p:cNvPr id="21" name="TextBox 20"/>
          <p:cNvSpPr txBox="1"/>
          <p:nvPr/>
        </p:nvSpPr>
        <p:spPr>
          <a:xfrm>
            <a:off x="5599235" y="4630196"/>
            <a:ext cx="3143250" cy="1569660"/>
          </a:xfrm>
          <a:prstGeom prst="rect">
            <a:avLst/>
          </a:prstGeom>
          <a:noFill/>
        </p:spPr>
        <p:txBody>
          <a:bodyPr wrap="square" rtlCol="0">
            <a:spAutoFit/>
          </a:bodyPr>
          <a:lstStyle/>
          <a:p>
            <a:pPr algn="r"/>
            <a:r>
              <a:rPr lang="en-US" sz="2800" i="1" dirty="0" smtClean="0">
                <a:latin typeface="Times New Roman"/>
                <a:cs typeface="Times New Roman"/>
              </a:rPr>
              <a:t>α</a:t>
            </a:r>
            <a:r>
              <a:rPr lang="en-US" sz="2000" dirty="0" smtClean="0">
                <a:latin typeface="Arial" pitchFamily="34" charset="0"/>
                <a:cs typeface="Arial" pitchFamily="34" charset="0"/>
              </a:rPr>
              <a:t>:</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message from check to variable node</a:t>
            </a:r>
          </a:p>
          <a:p>
            <a:pPr algn="r"/>
            <a:r>
              <a:rPr lang="el-GR" sz="2800" i="1" dirty="0" smtClean="0">
                <a:latin typeface="Times New Roman"/>
                <a:cs typeface="Times New Roman"/>
              </a:rPr>
              <a:t>β</a:t>
            </a:r>
            <a:r>
              <a:rPr lang="en-US" sz="2000" dirty="0" smtClean="0">
                <a:latin typeface="Arial" pitchFamily="34" charset="0"/>
                <a:cs typeface="Arial" pitchFamily="34" charset="0"/>
              </a:rPr>
              <a:t>:</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message from variable to check node</a:t>
            </a:r>
          </a:p>
        </p:txBody>
      </p:sp>
      <p:graphicFrame>
        <p:nvGraphicFramePr>
          <p:cNvPr id="345096" name="Object 8"/>
          <p:cNvGraphicFramePr>
            <a:graphicFrameLocks noChangeAspect="1"/>
          </p:cNvGraphicFramePr>
          <p:nvPr/>
        </p:nvGraphicFramePr>
        <p:xfrm>
          <a:off x="5736290" y="787400"/>
          <a:ext cx="2908300" cy="3262313"/>
        </p:xfrm>
        <a:graphic>
          <a:graphicData uri="http://schemas.openxmlformats.org/presentationml/2006/ole">
            <p:oleObj spid="_x0000_s345096" name="Visio" r:id="rId7" imgW="2908325" imgH="3262398" progId="Visio.Drawing.11">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sz="quarter"/>
          </p:nvPr>
        </p:nvSpPr>
        <p:spPr>
          <a:noFill/>
        </p:spPr>
        <p:txBody>
          <a:bodyPr/>
          <a:lstStyle/>
          <a:p>
            <a:pPr eaLnBrk="1" hangingPunct="1"/>
            <a:r>
              <a:rPr lang="en-US" sz="2800" dirty="0" smtClean="0"/>
              <a:t>Message Passing: Check node processing</a:t>
            </a:r>
            <a:r>
              <a:rPr lang="en-US" sz="2400" dirty="0" smtClean="0"/>
              <a:t> </a:t>
            </a:r>
            <a:r>
              <a:rPr lang="en-US" sz="2000" dirty="0" smtClean="0"/>
              <a:t>(</a:t>
            </a:r>
            <a:r>
              <a:rPr lang="en-US" sz="2000" dirty="0" err="1" smtClean="0"/>
              <a:t>MinSum</a:t>
            </a:r>
            <a:r>
              <a:rPr lang="en-US" sz="2000" dirty="0" smtClean="0"/>
              <a:t>)</a:t>
            </a:r>
            <a:endParaRPr lang="en-US" sz="2400" dirty="0" smtClean="0"/>
          </a:p>
        </p:txBody>
      </p:sp>
      <p:graphicFrame>
        <p:nvGraphicFramePr>
          <p:cNvPr id="3074" name="Object 5"/>
          <p:cNvGraphicFramePr>
            <a:graphicFrameLocks noChangeAspect="1"/>
          </p:cNvGraphicFramePr>
          <p:nvPr>
            <p:ph sz="quarter" idx="4"/>
          </p:nvPr>
        </p:nvGraphicFramePr>
        <p:xfrm>
          <a:off x="429652" y="823966"/>
          <a:ext cx="5094811" cy="2339417"/>
        </p:xfrm>
        <a:graphic>
          <a:graphicData uri="http://schemas.openxmlformats.org/presentationml/2006/ole">
            <p:oleObj spid="_x0000_s204802" name="Visio" r:id="rId4" imgW="2523744" imgH="1159383" progId="Visio.Drawing.11">
              <p:embed/>
            </p:oleObj>
          </a:graphicData>
        </a:graphic>
      </p:graphicFrame>
      <p:graphicFrame>
        <p:nvGraphicFramePr>
          <p:cNvPr id="3075" name="Object 6"/>
          <p:cNvGraphicFramePr>
            <a:graphicFrameLocks noChangeAspect="1"/>
          </p:cNvGraphicFramePr>
          <p:nvPr/>
        </p:nvGraphicFramePr>
        <p:xfrm>
          <a:off x="193238" y="3291297"/>
          <a:ext cx="6287949" cy="1713360"/>
        </p:xfrm>
        <a:graphic>
          <a:graphicData uri="http://schemas.openxmlformats.org/presentationml/2006/ole">
            <p:oleObj spid="_x0000_s204803" name="Visio" r:id="rId5" imgW="4534359" imgH="1321347" progId="Visio.Drawing.11">
              <p:embed/>
            </p:oleObj>
          </a:graphicData>
        </a:graphic>
      </p:graphicFrame>
      <p:sp>
        <p:nvSpPr>
          <p:cNvPr id="3079"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7" name="Object 18"/>
          <p:cNvGraphicFramePr>
            <a:graphicFrameLocks noGrp="1" noChangeAspect="1"/>
          </p:cNvGraphicFramePr>
          <p:nvPr>
            <p:ph sz="quarter" idx="3"/>
          </p:nvPr>
        </p:nvGraphicFramePr>
        <p:xfrm>
          <a:off x="975784" y="4935302"/>
          <a:ext cx="5457825" cy="1200150"/>
        </p:xfrm>
        <a:graphic>
          <a:graphicData uri="http://schemas.openxmlformats.org/presentationml/2006/ole">
            <p:oleObj spid="_x0000_s204805" name="Equation" r:id="rId6" imgW="2425680" imgH="533160" progId="Equation.3">
              <p:embed/>
            </p:oleObj>
          </a:graphicData>
        </a:graphic>
      </p:graphicFrame>
      <p:sp>
        <p:nvSpPr>
          <p:cNvPr id="14" name="Slide Number Placeholder 13"/>
          <p:cNvSpPr>
            <a:spLocks noGrp="1"/>
          </p:cNvSpPr>
          <p:nvPr>
            <p:ph type="sldNum" sz="quarter" idx="11"/>
          </p:nvPr>
        </p:nvSpPr>
        <p:spPr/>
        <p:txBody>
          <a:bodyPr/>
          <a:lstStyle/>
          <a:p>
            <a:pPr>
              <a:defRPr/>
            </a:pPr>
            <a:fld id="{881E78EA-EF0E-4F40-8306-73819127E0DD}" type="slidenum">
              <a:rPr lang="en-US" smtClean="0"/>
              <a:pPr>
                <a:defRPr/>
              </a:pPr>
              <a:t>4</a:t>
            </a:fld>
            <a:endParaRPr lang="en-US"/>
          </a:p>
        </p:txBody>
      </p:sp>
      <p:graphicFrame>
        <p:nvGraphicFramePr>
          <p:cNvPr id="204808" name="Object 8"/>
          <p:cNvGraphicFramePr>
            <a:graphicFrameLocks noChangeAspect="1"/>
          </p:cNvGraphicFramePr>
          <p:nvPr/>
        </p:nvGraphicFramePr>
        <p:xfrm>
          <a:off x="5779509" y="738188"/>
          <a:ext cx="3003550" cy="3248025"/>
        </p:xfrm>
        <a:graphic>
          <a:graphicData uri="http://schemas.openxmlformats.org/presentationml/2006/ole">
            <p:oleObj spid="_x0000_s204808" name="Visio" r:id="rId7" imgW="3186728" imgH="3271621" progId="Visio.Drawing.11">
              <p:embed/>
            </p:oleObj>
          </a:graphicData>
        </a:graphic>
      </p:graphicFrame>
      <p:sp>
        <p:nvSpPr>
          <p:cNvPr id="20" name="Text Box 6"/>
          <p:cNvSpPr txBox="1">
            <a:spLocks noChangeArrowheads="1"/>
          </p:cNvSpPr>
          <p:nvPr/>
        </p:nvSpPr>
        <p:spPr bwMode="auto">
          <a:xfrm>
            <a:off x="2696876" y="6105982"/>
            <a:ext cx="792585" cy="369332"/>
          </a:xfrm>
          <a:prstGeom prst="rect">
            <a:avLst/>
          </a:prstGeom>
          <a:noFill/>
          <a:ln w="9525">
            <a:noFill/>
            <a:miter lim="800000"/>
            <a:headEnd/>
            <a:tailEnd/>
          </a:ln>
        </p:spPr>
        <p:txBody>
          <a:bodyPr wrap="square">
            <a:spAutoFit/>
          </a:bodyPr>
          <a:lstStyle/>
          <a:p>
            <a:r>
              <a:rPr lang="en-US" sz="1800" b="1" dirty="0">
                <a:solidFill>
                  <a:srgbClr val="3333CC"/>
                </a:solidFill>
                <a:cs typeface="Arial" charset="0"/>
              </a:rPr>
              <a:t>Sign</a:t>
            </a:r>
          </a:p>
        </p:txBody>
      </p:sp>
      <p:sp>
        <p:nvSpPr>
          <p:cNvPr id="21" name="Text Box 7"/>
          <p:cNvSpPr txBox="1">
            <a:spLocks noChangeArrowheads="1"/>
          </p:cNvSpPr>
          <p:nvPr/>
        </p:nvSpPr>
        <p:spPr bwMode="auto">
          <a:xfrm>
            <a:off x="4816106" y="6089298"/>
            <a:ext cx="1416558" cy="377578"/>
          </a:xfrm>
          <a:prstGeom prst="rect">
            <a:avLst/>
          </a:prstGeom>
          <a:noFill/>
          <a:ln w="9525">
            <a:noFill/>
            <a:miter lim="800000"/>
            <a:headEnd/>
            <a:tailEnd/>
          </a:ln>
        </p:spPr>
        <p:txBody>
          <a:bodyPr wrap="square">
            <a:spAutoFit/>
          </a:bodyPr>
          <a:lstStyle/>
          <a:p>
            <a:r>
              <a:rPr lang="en-US" sz="1800" b="1" dirty="0">
                <a:solidFill>
                  <a:srgbClr val="3333CC"/>
                </a:solidFill>
                <a:cs typeface="Arial" charset="0"/>
              </a:rPr>
              <a:t>Magnitude</a:t>
            </a:r>
          </a:p>
        </p:txBody>
      </p:sp>
      <p:sp>
        <p:nvSpPr>
          <p:cNvPr id="22" name="Line 8"/>
          <p:cNvSpPr>
            <a:spLocks noChangeShapeType="1"/>
          </p:cNvSpPr>
          <p:nvPr/>
        </p:nvSpPr>
        <p:spPr bwMode="auto">
          <a:xfrm>
            <a:off x="2145904" y="6110485"/>
            <a:ext cx="1937291" cy="0"/>
          </a:xfrm>
          <a:prstGeom prst="line">
            <a:avLst/>
          </a:prstGeom>
          <a:noFill/>
          <a:ln w="38100">
            <a:solidFill>
              <a:srgbClr val="3333CC"/>
            </a:solidFill>
            <a:round/>
            <a:headEnd/>
            <a:tailEnd/>
          </a:ln>
        </p:spPr>
        <p:txBody>
          <a:bodyPr/>
          <a:lstStyle/>
          <a:p>
            <a:endParaRPr lang="en-US"/>
          </a:p>
        </p:txBody>
      </p:sp>
      <p:sp>
        <p:nvSpPr>
          <p:cNvPr id="23" name="Line 14"/>
          <p:cNvSpPr>
            <a:spLocks noChangeShapeType="1"/>
          </p:cNvSpPr>
          <p:nvPr/>
        </p:nvSpPr>
        <p:spPr bwMode="auto">
          <a:xfrm>
            <a:off x="4486567" y="6111397"/>
            <a:ext cx="2052062" cy="0"/>
          </a:xfrm>
          <a:prstGeom prst="line">
            <a:avLst/>
          </a:prstGeom>
          <a:noFill/>
          <a:ln w="38100">
            <a:solidFill>
              <a:srgbClr val="3333CC"/>
            </a:solidFill>
            <a:round/>
            <a:headEnd/>
            <a:tailEnd/>
          </a:ln>
        </p:spPr>
        <p:txBody>
          <a:bodyPr/>
          <a:lstStyle/>
          <a:p>
            <a:endParaRPr lang="en-US"/>
          </a:p>
        </p:txBody>
      </p:sp>
      <p:sp>
        <p:nvSpPr>
          <p:cNvPr id="24" name="TextBox 23"/>
          <p:cNvSpPr txBox="1"/>
          <p:nvPr/>
        </p:nvSpPr>
        <p:spPr>
          <a:xfrm>
            <a:off x="6593621" y="4007197"/>
            <a:ext cx="2271705" cy="2031325"/>
          </a:xfrm>
          <a:prstGeom prst="rect">
            <a:avLst/>
          </a:prstGeom>
          <a:noFill/>
        </p:spPr>
        <p:txBody>
          <a:bodyPr wrap="square" rtlCol="0">
            <a:spAutoFit/>
          </a:bodyPr>
          <a:lstStyle/>
          <a:p>
            <a:pPr algn="r"/>
            <a:r>
              <a:rPr lang="en-US" sz="1800" dirty="0" smtClean="0">
                <a:latin typeface="Arial" pitchFamily="34" charset="0"/>
                <a:cs typeface="Arial" pitchFamily="34" charset="0"/>
              </a:rPr>
              <a:t>After check node processing, the next iteration starts with another variable node processing</a:t>
            </a:r>
          </a:p>
          <a:p>
            <a:pPr algn="r"/>
            <a:r>
              <a:rPr lang="en-US" sz="1800" dirty="0" smtClean="0">
                <a:latin typeface="Arial" pitchFamily="34" charset="0"/>
                <a:cs typeface="Arial" pitchFamily="34" charset="0"/>
              </a:rPr>
              <a:t>(begins a new </a:t>
            </a:r>
            <a:r>
              <a:rPr lang="en-US" sz="1800" u="sng" dirty="0" smtClean="0">
                <a:latin typeface="Arial" pitchFamily="34" charset="0"/>
                <a:cs typeface="Arial" pitchFamily="34" charset="0"/>
              </a:rPr>
              <a:t>iteration</a:t>
            </a:r>
            <a:r>
              <a:rPr lang="en-US" sz="1800" dirty="0" smtClean="0">
                <a:latin typeface="Arial" pitchFamily="34" charset="0"/>
                <a:cs typeface="Arial" pitchFamily="34" charset="0"/>
              </a:rPr>
              <a:t>)</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2800" dirty="0" smtClean="0"/>
              <a:t>Early Termination for Decoder Convergence</a:t>
            </a:r>
          </a:p>
        </p:txBody>
      </p:sp>
      <p:graphicFrame>
        <p:nvGraphicFramePr>
          <p:cNvPr id="16386" name="Object 6"/>
          <p:cNvGraphicFramePr>
            <a:graphicFrameLocks noChangeAspect="1"/>
          </p:cNvGraphicFramePr>
          <p:nvPr>
            <p:ph sz="quarter" idx="2"/>
          </p:nvPr>
        </p:nvGraphicFramePr>
        <p:xfrm>
          <a:off x="720725" y="565468"/>
          <a:ext cx="3013075" cy="4318447"/>
        </p:xfrm>
        <a:graphic>
          <a:graphicData uri="http://schemas.openxmlformats.org/presentationml/2006/ole">
            <p:oleObj spid="_x0000_s410626" name="Visio" r:id="rId4" imgW="3149150" imgH="4516877" progId="Visio.Drawing.11">
              <p:embed/>
            </p:oleObj>
          </a:graphicData>
        </a:graphic>
      </p:graphicFrame>
      <p:sp>
        <p:nvSpPr>
          <p:cNvPr id="16388" name="Rectangle 3"/>
          <p:cNvSpPr>
            <a:spLocks noChangeArrowheads="1"/>
          </p:cNvSpPr>
          <p:nvPr/>
        </p:nvSpPr>
        <p:spPr bwMode="auto">
          <a:xfrm>
            <a:off x="592772" y="4873530"/>
            <a:ext cx="8535988" cy="950226"/>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en-US" sz="2000" dirty="0"/>
              <a:t>With early termination a high energy efficiency for a variety of SNRs can be </a:t>
            </a:r>
            <a:r>
              <a:rPr lang="en-US" sz="2000" dirty="0" smtClean="0"/>
              <a:t>achieved</a:t>
            </a:r>
          </a:p>
          <a:p>
            <a:pPr marL="342900" indent="-342900">
              <a:spcBef>
                <a:spcPct val="20000"/>
              </a:spcBef>
              <a:buClr>
                <a:schemeClr val="bg2"/>
              </a:buClr>
              <a:buSzPct val="75000"/>
              <a:buFont typeface="Wingdings" pitchFamily="2" charset="2"/>
              <a:buChar char="n"/>
            </a:pPr>
            <a:r>
              <a:rPr lang="en-US" sz="2000" dirty="0" smtClean="0"/>
              <a:t>Existing work to detect </a:t>
            </a:r>
            <a:r>
              <a:rPr lang="en-US" sz="2000" dirty="0" err="1" smtClean="0"/>
              <a:t>undecodable</a:t>
            </a:r>
            <a:r>
              <a:rPr lang="en-US" sz="2000" dirty="0" smtClean="0"/>
              <a:t> blocks requires the knowledge of SNR or adds large hardware complexity [1] [2] [3] [4].</a:t>
            </a:r>
            <a:endParaRPr lang="en-US" sz="2000" dirty="0"/>
          </a:p>
        </p:txBody>
      </p:sp>
      <p:sp>
        <p:nvSpPr>
          <p:cNvPr id="14" name="Slide Number Placeholder 13"/>
          <p:cNvSpPr>
            <a:spLocks noGrp="1"/>
          </p:cNvSpPr>
          <p:nvPr>
            <p:ph type="sldNum" sz="quarter" idx="11"/>
          </p:nvPr>
        </p:nvSpPr>
        <p:spPr/>
        <p:txBody>
          <a:bodyPr/>
          <a:lstStyle/>
          <a:p>
            <a:pPr>
              <a:defRPr/>
            </a:pPr>
            <a:fld id="{3419A3B1-9FFE-468A-8543-24731EA9E8D3}" type="slidenum">
              <a:rPr lang="en-US" smtClean="0"/>
              <a:pPr>
                <a:defRPr/>
              </a:pPr>
              <a:t>5</a:t>
            </a:fld>
            <a:endParaRPr lang="en-US"/>
          </a:p>
        </p:txBody>
      </p:sp>
      <p:pic>
        <p:nvPicPr>
          <p:cNvPr id="410628" name="Picture 4"/>
          <p:cNvPicPr>
            <a:picLocks noChangeAspect="1" noChangeArrowheads="1"/>
          </p:cNvPicPr>
          <p:nvPr/>
        </p:nvPicPr>
        <p:blipFill>
          <a:blip r:embed="rId5" cstate="print"/>
          <a:srcRect/>
          <a:stretch>
            <a:fillRect/>
          </a:stretch>
        </p:blipFill>
        <p:spPr bwMode="auto">
          <a:xfrm>
            <a:off x="6062637" y="761811"/>
            <a:ext cx="2026500" cy="743112"/>
          </a:xfrm>
          <a:prstGeom prst="rect">
            <a:avLst/>
          </a:prstGeom>
          <a:noFill/>
          <a:ln w="9525">
            <a:noFill/>
            <a:miter lim="800000"/>
            <a:headEnd/>
            <a:tailEnd/>
          </a:ln>
          <a:effectLst/>
        </p:spPr>
      </p:pic>
      <p:pic>
        <p:nvPicPr>
          <p:cNvPr id="410629" name="Picture 5"/>
          <p:cNvPicPr>
            <a:picLocks noChangeAspect="1" noChangeArrowheads="1"/>
          </p:cNvPicPr>
          <p:nvPr/>
        </p:nvPicPr>
        <p:blipFill>
          <a:blip r:embed="rId6" cstate="print"/>
          <a:srcRect/>
          <a:stretch>
            <a:fillRect/>
          </a:stretch>
        </p:blipFill>
        <p:spPr bwMode="auto">
          <a:xfrm>
            <a:off x="5482281" y="4060706"/>
            <a:ext cx="2659657" cy="632439"/>
          </a:xfrm>
          <a:prstGeom prst="rect">
            <a:avLst/>
          </a:prstGeom>
          <a:noFill/>
          <a:ln w="9525">
            <a:noFill/>
            <a:miter lim="800000"/>
            <a:headEnd/>
            <a:tailEnd/>
          </a:ln>
          <a:effectLst/>
        </p:spPr>
      </p:pic>
      <p:pic>
        <p:nvPicPr>
          <p:cNvPr id="410630" name="Picture 6"/>
          <p:cNvPicPr>
            <a:picLocks noChangeAspect="1" noChangeArrowheads="1"/>
          </p:cNvPicPr>
          <p:nvPr/>
        </p:nvPicPr>
        <p:blipFill>
          <a:blip r:embed="rId7" cstate="print"/>
          <a:srcRect/>
          <a:stretch>
            <a:fillRect/>
          </a:stretch>
        </p:blipFill>
        <p:spPr bwMode="auto">
          <a:xfrm>
            <a:off x="5825674" y="1539240"/>
            <a:ext cx="2297245" cy="770572"/>
          </a:xfrm>
          <a:prstGeom prst="rect">
            <a:avLst/>
          </a:prstGeom>
          <a:noFill/>
          <a:ln w="9525">
            <a:noFill/>
            <a:miter lim="800000"/>
            <a:headEnd/>
            <a:tailEnd/>
          </a:ln>
          <a:effectLst/>
        </p:spPr>
      </p:pic>
      <p:pic>
        <p:nvPicPr>
          <p:cNvPr id="410631" name="Picture 7"/>
          <p:cNvPicPr>
            <a:picLocks noChangeAspect="1" noChangeArrowheads="1"/>
          </p:cNvPicPr>
          <p:nvPr/>
        </p:nvPicPr>
        <p:blipFill>
          <a:blip r:embed="rId8" cstate="print"/>
          <a:srcRect/>
          <a:stretch>
            <a:fillRect/>
          </a:stretch>
        </p:blipFill>
        <p:spPr bwMode="auto">
          <a:xfrm>
            <a:off x="5699760" y="2565937"/>
            <a:ext cx="2498408" cy="584932"/>
          </a:xfrm>
          <a:prstGeom prst="rect">
            <a:avLst/>
          </a:prstGeom>
          <a:noFill/>
          <a:ln w="9525">
            <a:noFill/>
            <a:miter lim="800000"/>
            <a:headEnd/>
            <a:tailEnd/>
          </a:ln>
          <a:effectLst/>
        </p:spPr>
      </p:pic>
      <p:pic>
        <p:nvPicPr>
          <p:cNvPr id="410632" name="Picture 8"/>
          <p:cNvPicPr>
            <a:picLocks noChangeAspect="1" noChangeArrowheads="1"/>
          </p:cNvPicPr>
          <p:nvPr/>
        </p:nvPicPr>
        <p:blipFill>
          <a:blip r:embed="rId9" cstate="print"/>
          <a:srcRect/>
          <a:stretch>
            <a:fillRect/>
          </a:stretch>
        </p:blipFill>
        <p:spPr bwMode="auto">
          <a:xfrm>
            <a:off x="5473549" y="3124200"/>
            <a:ext cx="2762719" cy="773430"/>
          </a:xfrm>
          <a:prstGeom prst="rect">
            <a:avLst/>
          </a:prstGeom>
          <a:noFill/>
          <a:ln w="9525">
            <a:noFill/>
            <a:miter lim="800000"/>
            <a:headEnd/>
            <a:tailEnd/>
          </a:ln>
          <a:effectLst/>
        </p:spPr>
      </p:pic>
      <p:sp>
        <p:nvSpPr>
          <p:cNvPr id="12" name="TextBox 11"/>
          <p:cNvSpPr txBox="1"/>
          <p:nvPr/>
        </p:nvSpPr>
        <p:spPr>
          <a:xfrm>
            <a:off x="7223760" y="5983665"/>
            <a:ext cx="1875835" cy="892552"/>
          </a:xfrm>
          <a:prstGeom prst="rect">
            <a:avLst/>
          </a:prstGeom>
          <a:noFill/>
        </p:spPr>
        <p:txBody>
          <a:bodyPr wrap="none" rtlCol="0">
            <a:spAutoFit/>
          </a:bodyPr>
          <a:lstStyle/>
          <a:p>
            <a:r>
              <a:rPr lang="en-US" sz="1300" dirty="0" smtClean="0"/>
              <a:t>[1] Z. Kai et al., 2008</a:t>
            </a:r>
          </a:p>
          <a:p>
            <a:r>
              <a:rPr lang="en-US" sz="1300" dirty="0" smtClean="0"/>
              <a:t>[2] L. </a:t>
            </a:r>
            <a:r>
              <a:rPr lang="en-US" sz="1300" dirty="0" err="1" smtClean="0"/>
              <a:t>Z.Cui</a:t>
            </a:r>
            <a:r>
              <a:rPr lang="en-US" sz="1300" dirty="0" smtClean="0"/>
              <a:t> et al., 2007</a:t>
            </a:r>
          </a:p>
          <a:p>
            <a:r>
              <a:rPr lang="en-US" sz="1300" dirty="0" smtClean="0"/>
              <a:t>[3] D. </a:t>
            </a:r>
            <a:r>
              <a:rPr lang="en-US" sz="1300" dirty="0" err="1" smtClean="0"/>
              <a:t>Shin,et</a:t>
            </a:r>
            <a:r>
              <a:rPr lang="en-US" sz="1300" dirty="0" smtClean="0"/>
              <a:t> al., 2007</a:t>
            </a:r>
          </a:p>
          <a:p>
            <a:r>
              <a:rPr lang="en-US" sz="1300" dirty="0" smtClean="0"/>
              <a:t>[4] J. Li et al.,2006</a:t>
            </a:r>
            <a:endParaRPr lang="en-US"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800" dirty="0" smtClean="0"/>
              <a:t>LDPC Decoder Design Goals and Features</a:t>
            </a:r>
          </a:p>
        </p:txBody>
      </p:sp>
      <p:sp>
        <p:nvSpPr>
          <p:cNvPr id="35843" name="Rectangle 3"/>
          <p:cNvSpPr>
            <a:spLocks noGrp="1" noChangeArrowheads="1"/>
          </p:cNvSpPr>
          <p:nvPr>
            <p:ph type="body" idx="1"/>
          </p:nvPr>
        </p:nvSpPr>
        <p:spPr>
          <a:xfrm>
            <a:off x="254000" y="815975"/>
            <a:ext cx="8890000" cy="4308475"/>
          </a:xfrm>
          <a:noFill/>
        </p:spPr>
        <p:txBody>
          <a:bodyPr/>
          <a:lstStyle/>
          <a:p>
            <a:pPr eaLnBrk="1" hangingPunct="1">
              <a:lnSpc>
                <a:spcPct val="90000"/>
              </a:lnSpc>
            </a:pPr>
            <a:r>
              <a:rPr lang="en-US" dirty="0" smtClean="0"/>
              <a:t>Key goals</a:t>
            </a:r>
          </a:p>
          <a:p>
            <a:pPr lvl="1" eaLnBrk="1" hangingPunct="1">
              <a:lnSpc>
                <a:spcPct val="90000"/>
              </a:lnSpc>
            </a:pPr>
            <a:r>
              <a:rPr lang="en-US" dirty="0" smtClean="0"/>
              <a:t>Very high throughput and energy efficiency </a:t>
            </a:r>
          </a:p>
          <a:p>
            <a:pPr lvl="1" eaLnBrk="1" hangingPunct="1">
              <a:lnSpc>
                <a:spcPct val="90000"/>
              </a:lnSpc>
            </a:pPr>
            <a:r>
              <a:rPr lang="en-US" dirty="0" smtClean="0"/>
              <a:t>Area efficient (small circuit area)</a:t>
            </a:r>
          </a:p>
          <a:p>
            <a:pPr lvl="1" eaLnBrk="1" hangingPunct="1">
              <a:lnSpc>
                <a:spcPct val="90000"/>
              </a:lnSpc>
            </a:pPr>
            <a:r>
              <a:rPr lang="en-US" dirty="0" smtClean="0"/>
              <a:t>Good error performance</a:t>
            </a:r>
          </a:p>
          <a:p>
            <a:pPr lvl="1" eaLnBrk="1" hangingPunct="1">
              <a:lnSpc>
                <a:spcPct val="90000"/>
              </a:lnSpc>
              <a:buNone/>
            </a:pPr>
            <a:endParaRPr lang="en-US" dirty="0" smtClean="0"/>
          </a:p>
          <a:p>
            <a:pPr eaLnBrk="1" hangingPunct="1">
              <a:lnSpc>
                <a:spcPct val="90000"/>
              </a:lnSpc>
            </a:pPr>
            <a:r>
              <a:rPr lang="en-US" dirty="0" smtClean="0"/>
              <a:t>Contributions</a:t>
            </a:r>
          </a:p>
          <a:p>
            <a:pPr lvl="1" eaLnBrk="1" hangingPunct="1">
              <a:lnSpc>
                <a:spcPct val="90000"/>
              </a:lnSpc>
            </a:pPr>
            <a:r>
              <a:rPr lang="en-US" dirty="0" smtClean="0"/>
              <a:t>Termination scheme for </a:t>
            </a:r>
            <a:r>
              <a:rPr lang="en-US" dirty="0" err="1" smtClean="0"/>
              <a:t>undecodable</a:t>
            </a:r>
            <a:r>
              <a:rPr lang="en-US" dirty="0" smtClean="0"/>
              <a:t> blocks</a:t>
            </a:r>
          </a:p>
          <a:p>
            <a:pPr lvl="2" eaLnBrk="1" hangingPunct="1">
              <a:lnSpc>
                <a:spcPct val="90000"/>
              </a:lnSpc>
            </a:pPr>
            <a:r>
              <a:rPr lang="en-US" dirty="0" smtClean="0"/>
              <a:t>Very </a:t>
            </a:r>
            <a:r>
              <a:rPr lang="en-US" b="1" dirty="0" smtClean="0">
                <a:solidFill>
                  <a:schemeClr val="bg2">
                    <a:lumMod val="60000"/>
                    <a:lumOff val="40000"/>
                  </a:schemeClr>
                </a:solidFill>
              </a:rPr>
              <a:t>low complexity</a:t>
            </a:r>
          </a:p>
          <a:p>
            <a:pPr lvl="2" eaLnBrk="1" hangingPunct="1">
              <a:lnSpc>
                <a:spcPct val="90000"/>
              </a:lnSpc>
            </a:pPr>
            <a:r>
              <a:rPr lang="en-US" dirty="0" smtClean="0"/>
              <a:t>Nearly </a:t>
            </a:r>
            <a:r>
              <a:rPr lang="en-US" b="1" dirty="0" smtClean="0">
                <a:solidFill>
                  <a:schemeClr val="bg2">
                    <a:lumMod val="60000"/>
                    <a:lumOff val="40000"/>
                  </a:schemeClr>
                </a:solidFill>
              </a:rPr>
              <a:t>no error performance loss</a:t>
            </a:r>
          </a:p>
          <a:p>
            <a:pPr lvl="1" eaLnBrk="1" hangingPunct="1">
              <a:lnSpc>
                <a:spcPct val="90000"/>
              </a:lnSpc>
            </a:pPr>
            <a:r>
              <a:rPr lang="en-US" dirty="0" smtClean="0"/>
              <a:t>Split-Row Threshold decoding  </a:t>
            </a:r>
          </a:p>
          <a:p>
            <a:pPr lvl="2" eaLnBrk="1" hangingPunct="1">
              <a:lnSpc>
                <a:spcPct val="90000"/>
              </a:lnSpc>
            </a:pPr>
            <a:r>
              <a:rPr lang="en-US" dirty="0" smtClean="0"/>
              <a:t>Reduced </a:t>
            </a:r>
            <a:r>
              <a:rPr lang="en-US" b="1" dirty="0" smtClean="0">
                <a:solidFill>
                  <a:schemeClr val="bg2">
                    <a:lumMod val="60000"/>
                    <a:lumOff val="40000"/>
                  </a:schemeClr>
                </a:solidFill>
              </a:rPr>
              <a:t>interconnect complexity</a:t>
            </a:r>
          </a:p>
          <a:p>
            <a:pPr lvl="2" eaLnBrk="1" hangingPunct="1">
              <a:lnSpc>
                <a:spcPct val="90000"/>
              </a:lnSpc>
            </a:pPr>
            <a:r>
              <a:rPr lang="en-US" dirty="0" smtClean="0"/>
              <a:t>Reduced </a:t>
            </a:r>
            <a:r>
              <a:rPr lang="en-US" b="1" dirty="0" smtClean="0">
                <a:solidFill>
                  <a:schemeClr val="bg2">
                    <a:lumMod val="60000"/>
                    <a:lumOff val="40000"/>
                  </a:schemeClr>
                </a:solidFill>
              </a:rPr>
              <a:t>processor complexity </a:t>
            </a:r>
          </a:p>
          <a:p>
            <a:pPr lvl="1" eaLnBrk="1" hangingPunct="1">
              <a:lnSpc>
                <a:spcPct val="90000"/>
              </a:lnSpc>
            </a:pPr>
            <a:endParaRPr lang="en-US" sz="2000" b="1" dirty="0" smtClean="0">
              <a:solidFill>
                <a:srgbClr val="3333CC"/>
              </a:solidFill>
            </a:endParaRPr>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1800" dirty="0" smtClean="0"/>
          </a:p>
        </p:txBody>
      </p:sp>
      <p:sp>
        <p:nvSpPr>
          <p:cNvPr id="5" name="Slide Number Placeholder 4"/>
          <p:cNvSpPr>
            <a:spLocks noGrp="1"/>
          </p:cNvSpPr>
          <p:nvPr>
            <p:ph type="sldNum" sz="quarter" idx="11"/>
          </p:nvPr>
        </p:nvSpPr>
        <p:spPr/>
        <p:txBody>
          <a:bodyPr/>
          <a:lstStyle/>
          <a:p>
            <a:pPr>
              <a:defRPr/>
            </a:pPr>
            <a:fld id="{108E8C23-00E7-444B-AC9B-6D2504C7DD8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smtClean="0"/>
              <a:t>Outline</a:t>
            </a:r>
          </a:p>
        </p:txBody>
      </p:sp>
      <p:sp>
        <p:nvSpPr>
          <p:cNvPr id="38915" name="Rectangle 3"/>
          <p:cNvSpPr>
            <a:spLocks noGrp="1" noChangeArrowheads="1"/>
          </p:cNvSpPr>
          <p:nvPr>
            <p:ph type="body" idx="1"/>
          </p:nvPr>
        </p:nvSpPr>
        <p:spPr>
          <a:xfrm>
            <a:off x="241300" y="1035050"/>
            <a:ext cx="8709025" cy="3886200"/>
          </a:xfrm>
        </p:spPr>
        <p:txBody>
          <a:bodyPr/>
          <a:lstStyle/>
          <a:p>
            <a:pPr eaLnBrk="1" hangingPunct="1">
              <a:defRPr/>
            </a:pPr>
            <a:r>
              <a:rPr lang="en-US" dirty="0" smtClean="0"/>
              <a:t>Iterative LDPC Decoding</a:t>
            </a:r>
          </a:p>
          <a:p>
            <a:pPr eaLnBrk="1" hangingPunct="1">
              <a:defRPr/>
            </a:pPr>
            <a:r>
              <a:rPr lang="en-US" b="1" dirty="0" smtClean="0">
                <a:solidFill>
                  <a:schemeClr val="bg2">
                    <a:lumMod val="60000"/>
                    <a:lumOff val="40000"/>
                  </a:schemeClr>
                </a:solidFill>
              </a:rPr>
              <a:t>Termination Scheme for </a:t>
            </a:r>
            <a:r>
              <a:rPr lang="en-US" b="1" dirty="0" err="1" smtClean="0">
                <a:solidFill>
                  <a:schemeClr val="bg2">
                    <a:lumMod val="60000"/>
                    <a:lumOff val="40000"/>
                  </a:schemeClr>
                </a:solidFill>
              </a:rPr>
              <a:t>Undecodable</a:t>
            </a:r>
            <a:r>
              <a:rPr lang="en-US" b="1" dirty="0" smtClean="0">
                <a:solidFill>
                  <a:schemeClr val="bg2">
                    <a:lumMod val="60000"/>
                    <a:lumOff val="40000"/>
                  </a:schemeClr>
                </a:solidFill>
              </a:rPr>
              <a:t> Blocks</a:t>
            </a:r>
          </a:p>
          <a:p>
            <a:pPr eaLnBrk="1" hangingPunct="1">
              <a:defRPr/>
            </a:pPr>
            <a:r>
              <a:rPr lang="en-US" dirty="0" smtClean="0"/>
              <a:t>Split-Row Threshold Decoding</a:t>
            </a:r>
          </a:p>
          <a:p>
            <a:pPr marL="342900" lvl="1" indent="-342900" eaLnBrk="1" hangingPunct="1">
              <a:defRPr/>
            </a:pPr>
            <a:r>
              <a:rPr lang="en-US" sz="2600" dirty="0" smtClean="0"/>
              <a:t>Decoder Implementations and Results</a:t>
            </a:r>
          </a:p>
          <a:p>
            <a:pPr eaLnBrk="1" hangingPunct="1"/>
            <a:r>
              <a:rPr lang="en-US" dirty="0" smtClean="0"/>
              <a:t>Conclusion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Stopping Method  </a:t>
            </a:r>
            <a:endParaRPr lang="en-US" dirty="0"/>
          </a:p>
        </p:txBody>
      </p:sp>
      <p:sp>
        <p:nvSpPr>
          <p:cNvPr id="3" name="Text Placeholder 2"/>
          <p:cNvSpPr>
            <a:spLocks noGrp="1"/>
          </p:cNvSpPr>
          <p:nvPr>
            <p:ph type="body" sz="half" idx="1"/>
          </p:nvPr>
        </p:nvSpPr>
        <p:spPr>
          <a:xfrm>
            <a:off x="274320" y="4171950"/>
            <a:ext cx="8519160" cy="2200275"/>
          </a:xfrm>
        </p:spPr>
        <p:txBody>
          <a:bodyPr/>
          <a:lstStyle/>
          <a:p>
            <a:endParaRPr lang="en-US" sz="2000" dirty="0" smtClean="0"/>
          </a:p>
          <a:p>
            <a:r>
              <a:rPr lang="en-US" sz="2000" kern="1200" dirty="0" smtClean="0">
                <a:latin typeface="Arial" charset="0"/>
              </a:rPr>
              <a:t>A block is most likely decodable if checksum value (</a:t>
            </a:r>
            <a:r>
              <a:rPr lang="en-US" sz="2000" kern="1200" dirty="0" err="1" smtClean="0">
                <a:latin typeface="Arial" charset="0"/>
              </a:rPr>
              <a:t>S</a:t>
            </a:r>
            <a:r>
              <a:rPr lang="en-US" sz="2000" kern="1200" baseline="-25000" dirty="0" err="1" smtClean="0">
                <a:latin typeface="Arial" charset="0"/>
              </a:rPr>
              <a:t>Check</a:t>
            </a:r>
            <a:r>
              <a:rPr lang="en-US" sz="2000" kern="1200" dirty="0" smtClean="0">
                <a:latin typeface="Arial" charset="0"/>
              </a:rPr>
              <a:t>) monotonically decreases as decoding iteration count increases [1], [2]. </a:t>
            </a:r>
          </a:p>
          <a:p>
            <a:r>
              <a:rPr lang="en-US" sz="2000" dirty="0" smtClean="0"/>
              <a:t>By checking checksum value in marked region, </a:t>
            </a:r>
            <a:r>
              <a:rPr lang="en-US" sz="2000" dirty="0" err="1" smtClean="0"/>
              <a:t>undecodable</a:t>
            </a:r>
            <a:r>
              <a:rPr lang="en-US" sz="2000" dirty="0" smtClean="0"/>
              <a:t> </a:t>
            </a:r>
            <a:r>
              <a:rPr lang="en-US" sz="2000" dirty="0" err="1" smtClean="0"/>
              <a:t>codewords</a:t>
            </a:r>
            <a:r>
              <a:rPr lang="en-US" sz="2000" dirty="0" smtClean="0"/>
              <a:t> can be identified.</a:t>
            </a:r>
          </a:p>
          <a:p>
            <a:pPr lvl="0"/>
            <a:r>
              <a:rPr lang="en-US" sz="2000" dirty="0" smtClean="0"/>
              <a:t>Results for (6,32) (1723,2048) 10GBASE-T code </a:t>
            </a:r>
          </a:p>
          <a:p>
            <a:endParaRPr lang="en-US" sz="2000" dirty="0" smtClean="0"/>
          </a:p>
        </p:txBody>
      </p:sp>
      <p:sp>
        <p:nvSpPr>
          <p:cNvPr id="6" name="Slide Number Placeholder 5"/>
          <p:cNvSpPr>
            <a:spLocks noGrp="1"/>
          </p:cNvSpPr>
          <p:nvPr>
            <p:ph type="sldNum" sz="quarter" idx="11"/>
          </p:nvPr>
        </p:nvSpPr>
        <p:spPr/>
        <p:txBody>
          <a:bodyPr/>
          <a:lstStyle/>
          <a:p>
            <a:pPr>
              <a:defRPr/>
            </a:pPr>
            <a:fld id="{FB18BFFD-E86C-4989-90D1-5E3F36D547F7}" type="slidenum">
              <a:rPr lang="en-US" smtClean="0"/>
              <a:pPr>
                <a:defRPr/>
              </a:pPr>
              <a:t>8</a:t>
            </a:fld>
            <a:endParaRPr lang="en-US"/>
          </a:p>
        </p:txBody>
      </p:sp>
      <p:sp>
        <p:nvSpPr>
          <p:cNvPr id="7217" name="TextBox 7216"/>
          <p:cNvSpPr txBox="1"/>
          <p:nvPr/>
        </p:nvSpPr>
        <p:spPr>
          <a:xfrm>
            <a:off x="6400800" y="3938336"/>
            <a:ext cx="1495425" cy="338554"/>
          </a:xfrm>
          <a:prstGeom prst="rect">
            <a:avLst/>
          </a:prstGeom>
          <a:noFill/>
        </p:spPr>
        <p:txBody>
          <a:bodyPr wrap="square" rtlCol="0">
            <a:spAutoFit/>
          </a:bodyPr>
          <a:lstStyle/>
          <a:p>
            <a:r>
              <a:rPr lang="en-US" sz="1600" dirty="0" smtClean="0"/>
              <a:t>SNR = 4.0 dB</a:t>
            </a:r>
            <a:endParaRPr lang="en-US" sz="1600" dirty="0"/>
          </a:p>
        </p:txBody>
      </p:sp>
      <p:sp>
        <p:nvSpPr>
          <p:cNvPr id="7218" name="Rectangle 7217"/>
          <p:cNvSpPr/>
          <p:nvPr/>
        </p:nvSpPr>
        <p:spPr>
          <a:xfrm>
            <a:off x="1876681" y="3925182"/>
            <a:ext cx="1444626" cy="338554"/>
          </a:xfrm>
          <a:prstGeom prst="rect">
            <a:avLst/>
          </a:prstGeom>
        </p:spPr>
        <p:txBody>
          <a:bodyPr wrap="none">
            <a:spAutoFit/>
          </a:bodyPr>
          <a:lstStyle/>
          <a:p>
            <a:r>
              <a:rPr lang="en-US" sz="1600" dirty="0" smtClean="0"/>
              <a:t>SNR = 3.6 dB</a:t>
            </a:r>
            <a:endParaRPr lang="en-US" sz="1600" dirty="0"/>
          </a:p>
        </p:txBody>
      </p:sp>
      <p:pic>
        <p:nvPicPr>
          <p:cNvPr id="9" name="Picture 1"/>
          <p:cNvPicPr>
            <a:picLocks noChangeAspect="1" noChangeArrowheads="1"/>
          </p:cNvPicPr>
          <p:nvPr/>
        </p:nvPicPr>
        <p:blipFill>
          <a:blip r:embed="rId3" cstate="print"/>
          <a:srcRect/>
          <a:stretch>
            <a:fillRect/>
          </a:stretch>
        </p:blipFill>
        <p:spPr bwMode="auto">
          <a:xfrm>
            <a:off x="4546600" y="660400"/>
            <a:ext cx="4368800" cy="3276600"/>
          </a:xfrm>
          <a:prstGeom prst="rect">
            <a:avLst/>
          </a:prstGeom>
          <a:noFill/>
          <a:ln w="12700" cap="flat">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0800" y="673100"/>
            <a:ext cx="4343400" cy="3238500"/>
          </a:xfrm>
          <a:prstGeom prst="rect">
            <a:avLst/>
          </a:prstGeom>
          <a:noFill/>
          <a:ln w="12700" cap="flat">
            <a:noFill/>
            <a:miter lim="800000"/>
            <a:headEnd/>
            <a:tailEnd/>
          </a:ln>
        </p:spPr>
      </p:pic>
      <p:sp>
        <p:nvSpPr>
          <p:cNvPr id="11" name="TextBox 10"/>
          <p:cNvSpPr txBox="1"/>
          <p:nvPr/>
        </p:nvSpPr>
        <p:spPr>
          <a:xfrm>
            <a:off x="7223760" y="6273225"/>
            <a:ext cx="1944763" cy="523220"/>
          </a:xfrm>
          <a:prstGeom prst="rect">
            <a:avLst/>
          </a:prstGeom>
          <a:noFill/>
        </p:spPr>
        <p:txBody>
          <a:bodyPr wrap="none" rtlCol="0">
            <a:spAutoFit/>
          </a:bodyPr>
          <a:lstStyle/>
          <a:p>
            <a:r>
              <a:rPr lang="en-US" sz="1400" dirty="0" smtClean="0"/>
              <a:t>[1] Z. Kai et al, 2008</a:t>
            </a:r>
          </a:p>
          <a:p>
            <a:r>
              <a:rPr lang="en-US" sz="1400" dirty="0" smtClean="0"/>
              <a:t>[2] L. </a:t>
            </a:r>
            <a:r>
              <a:rPr lang="en-US" sz="1400" dirty="0" err="1" smtClean="0"/>
              <a:t>Z.Cui</a:t>
            </a:r>
            <a:r>
              <a:rPr lang="en-US" sz="1400" dirty="0" smtClean="0"/>
              <a:t> et al, 2007</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38100" y="0"/>
            <a:ext cx="9156700" cy="685800"/>
          </a:xfrm>
          <a:prstGeom prst="rect">
            <a:avLst/>
          </a:prstGeom>
          <a:gradFill rotWithShape="0">
            <a:gsLst>
              <a:gs pos="0">
                <a:srgbClr val="666699">
                  <a:alpha val="75998"/>
                </a:srgbClr>
              </a:gs>
              <a:gs pos="100000">
                <a:srgbClr val="FFFFFF"/>
              </a:gs>
            </a:gsLst>
            <a:lin ang="0" scaled="1"/>
          </a:gradFill>
          <a:ln w="9525" cap="flat">
            <a:noFill/>
            <a:miter lim="800000"/>
            <a:headEnd type="none" w="med" len="med"/>
            <a:tailEnd type="none" w="med" len="med"/>
          </a:ln>
        </p:spPr>
        <p:txBody>
          <a:bodyPr wrap="none" lIns="0" tIns="0" rIns="0" bIns="0"/>
          <a:lstStyle/>
          <a:p>
            <a:endParaRPr lang="en-US"/>
          </a:p>
        </p:txBody>
      </p:sp>
      <p:sp>
        <p:nvSpPr>
          <p:cNvPr id="39938" name="Rectangle 2"/>
          <p:cNvSpPr>
            <a:spLocks/>
          </p:cNvSpPr>
          <p:nvPr/>
        </p:nvSpPr>
        <p:spPr bwMode="auto">
          <a:xfrm>
            <a:off x="547688" y="0"/>
            <a:ext cx="152400" cy="138113"/>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39939" name="Rectangle 3"/>
          <p:cNvSpPr>
            <a:spLocks/>
          </p:cNvSpPr>
          <p:nvPr/>
        </p:nvSpPr>
        <p:spPr bwMode="auto">
          <a:xfrm>
            <a:off x="547688" y="134938"/>
            <a:ext cx="152400" cy="141287"/>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39940" name="Rectangle 4"/>
          <p:cNvSpPr>
            <a:spLocks/>
          </p:cNvSpPr>
          <p:nvPr/>
        </p:nvSpPr>
        <p:spPr bwMode="auto">
          <a:xfrm>
            <a:off x="274638" y="27463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39941" name="Rectangle 5"/>
          <p:cNvSpPr>
            <a:spLocks/>
          </p:cNvSpPr>
          <p:nvPr/>
        </p:nvSpPr>
        <p:spPr bwMode="auto">
          <a:xfrm>
            <a:off x="87313" y="136525"/>
            <a:ext cx="153987" cy="138113"/>
          </a:xfrm>
          <a:prstGeom prst="rect">
            <a:avLst/>
          </a:prstGeom>
          <a:solidFill>
            <a:srgbClr val="00007D"/>
          </a:solidFill>
          <a:ln w="9525" cap="flat">
            <a:noFill/>
            <a:miter lim="800000"/>
            <a:headEnd type="none" w="med" len="med"/>
            <a:tailEnd type="none" w="med" len="med"/>
          </a:ln>
        </p:spPr>
        <p:txBody>
          <a:bodyPr lIns="0" tIns="0" rIns="0" bIns="0"/>
          <a:lstStyle/>
          <a:p>
            <a:endParaRPr lang="en-US"/>
          </a:p>
        </p:txBody>
      </p:sp>
      <p:sp>
        <p:nvSpPr>
          <p:cNvPr id="39942" name="Rectangle 6"/>
          <p:cNvSpPr>
            <a:spLocks/>
          </p:cNvSpPr>
          <p:nvPr/>
        </p:nvSpPr>
        <p:spPr bwMode="auto">
          <a:xfrm>
            <a:off x="409575" y="271463"/>
            <a:ext cx="150813" cy="138112"/>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39943" name="Rectangle 7"/>
          <p:cNvSpPr>
            <a:spLocks/>
          </p:cNvSpPr>
          <p:nvPr/>
        </p:nvSpPr>
        <p:spPr bwMode="auto">
          <a:xfrm>
            <a:off x="274638" y="409575"/>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39944" name="Rectangle 8"/>
          <p:cNvSpPr>
            <a:spLocks/>
          </p:cNvSpPr>
          <p:nvPr/>
        </p:nvSpPr>
        <p:spPr bwMode="auto">
          <a:xfrm>
            <a:off x="409575" y="134938"/>
            <a:ext cx="150813" cy="141287"/>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39945" name="Rectangle 9"/>
          <p:cNvSpPr>
            <a:spLocks/>
          </p:cNvSpPr>
          <p:nvPr/>
        </p:nvSpPr>
        <p:spPr bwMode="auto">
          <a:xfrm>
            <a:off x="133350" y="533400"/>
            <a:ext cx="149225" cy="136525"/>
          </a:xfrm>
          <a:prstGeom prst="rect">
            <a:avLst/>
          </a:prstGeom>
          <a:solidFill>
            <a:srgbClr val="9999CC"/>
          </a:solidFill>
          <a:ln w="9525" cap="flat">
            <a:noFill/>
            <a:miter lim="800000"/>
            <a:headEnd type="none" w="med" len="med"/>
            <a:tailEnd type="none" w="med" len="med"/>
          </a:ln>
        </p:spPr>
        <p:txBody>
          <a:bodyPr lIns="0" tIns="0" rIns="0" bIns="0"/>
          <a:lstStyle/>
          <a:p>
            <a:endParaRPr lang="en-US"/>
          </a:p>
        </p:txBody>
      </p:sp>
      <p:sp>
        <p:nvSpPr>
          <p:cNvPr id="39946" name="Rectangle 10"/>
          <p:cNvSpPr>
            <a:spLocks/>
          </p:cNvSpPr>
          <p:nvPr/>
        </p:nvSpPr>
        <p:spPr bwMode="auto">
          <a:xfrm>
            <a:off x="133350" y="395288"/>
            <a:ext cx="149225" cy="138112"/>
          </a:xfrm>
          <a:prstGeom prst="rect">
            <a:avLst/>
          </a:prstGeom>
          <a:solidFill>
            <a:schemeClr val="accent1"/>
          </a:solidFill>
          <a:ln w="9525" cap="flat">
            <a:noFill/>
            <a:miter lim="800000"/>
            <a:headEnd type="none" w="med" len="med"/>
            <a:tailEnd type="none" w="med" len="med"/>
          </a:ln>
        </p:spPr>
        <p:txBody>
          <a:bodyPr lIns="0" tIns="0" rIns="0" bIns="0"/>
          <a:lstStyle/>
          <a:p>
            <a:endParaRPr lang="en-US"/>
          </a:p>
        </p:txBody>
      </p:sp>
      <p:sp>
        <p:nvSpPr>
          <p:cNvPr id="39948" name="Rectangle 12"/>
          <p:cNvSpPr>
            <a:spLocks/>
          </p:cNvSpPr>
          <p:nvPr/>
        </p:nvSpPr>
        <p:spPr bwMode="auto">
          <a:xfrm>
            <a:off x="4270375" y="1044575"/>
            <a:ext cx="4038600" cy="1866900"/>
          </a:xfrm>
          <a:prstGeom prst="rect">
            <a:avLst/>
          </a:prstGeom>
          <a:noFill/>
          <a:ln w="9525" cap="flat">
            <a:noFill/>
            <a:miter lim="800000"/>
            <a:headEnd type="none" w="med" len="med"/>
            <a:tailEnd type="none" w="med" len="med"/>
          </a:ln>
        </p:spPr>
        <p:txBody>
          <a:bodyPr lIns="0" tIns="0" rIns="0" bIns="0"/>
          <a:lstStyle/>
          <a:p>
            <a:endParaRPr lang="en-US"/>
          </a:p>
        </p:txBody>
      </p:sp>
      <p:sp>
        <p:nvSpPr>
          <p:cNvPr id="39949" name="Rectangle 13"/>
          <p:cNvSpPr>
            <a:spLocks noGrp="1" noChangeArrowheads="1"/>
          </p:cNvSpPr>
          <p:nvPr>
            <p:ph type="title"/>
          </p:nvPr>
        </p:nvSpPr>
        <p:spPr>
          <a:ln/>
        </p:spPr>
        <p:txBody>
          <a:bodyPr/>
          <a:lstStyle/>
          <a:p>
            <a:r>
              <a:rPr lang="en-US"/>
              <a:t>Threshold Determination</a:t>
            </a:r>
          </a:p>
        </p:txBody>
      </p:sp>
      <p:pic>
        <p:nvPicPr>
          <p:cNvPr id="39950" name="Picture 14"/>
          <p:cNvPicPr>
            <a:picLocks noChangeArrowheads="1"/>
          </p:cNvPicPr>
          <p:nvPr/>
        </p:nvPicPr>
        <p:blipFill>
          <a:blip r:embed="rId3" cstate="print"/>
          <a:srcRect/>
          <a:stretch>
            <a:fillRect/>
          </a:stretch>
        </p:blipFill>
        <p:spPr bwMode="auto">
          <a:xfrm>
            <a:off x="-43" y="730764"/>
            <a:ext cx="5678487" cy="4213225"/>
          </a:xfrm>
          <a:prstGeom prst="rect">
            <a:avLst/>
          </a:prstGeom>
          <a:noFill/>
          <a:ln w="9525" cap="flat">
            <a:noFill/>
            <a:round/>
            <a:headEnd/>
            <a:tailEnd/>
          </a:ln>
        </p:spPr>
      </p:pic>
      <p:pic>
        <p:nvPicPr>
          <p:cNvPr id="21" name="Picture 20" descr="formula1.PNG"/>
          <p:cNvPicPr>
            <a:picLocks noChangeAspect="1"/>
          </p:cNvPicPr>
          <p:nvPr/>
        </p:nvPicPr>
        <p:blipFill>
          <a:blip r:embed="rId4" cstate="print"/>
          <a:stretch>
            <a:fillRect/>
          </a:stretch>
        </p:blipFill>
        <p:spPr>
          <a:xfrm>
            <a:off x="1790700" y="5343525"/>
            <a:ext cx="2117979" cy="310896"/>
          </a:xfrm>
          <a:prstGeom prst="rect">
            <a:avLst/>
          </a:prstGeom>
        </p:spPr>
      </p:pic>
      <p:pic>
        <p:nvPicPr>
          <p:cNvPr id="22" name="Picture 21" descr="formula2.PNG"/>
          <p:cNvPicPr>
            <a:picLocks noChangeAspect="1"/>
          </p:cNvPicPr>
          <p:nvPr/>
        </p:nvPicPr>
        <p:blipFill>
          <a:blip r:embed="rId5" cstate="print"/>
          <a:stretch>
            <a:fillRect/>
          </a:stretch>
        </p:blipFill>
        <p:spPr>
          <a:xfrm>
            <a:off x="2033587" y="5610225"/>
            <a:ext cx="5936171" cy="699516"/>
          </a:xfrm>
          <a:prstGeom prst="rect">
            <a:avLst/>
          </a:prstGeom>
        </p:spPr>
      </p:pic>
      <p:sp>
        <p:nvSpPr>
          <p:cNvPr id="19" name="Text Placeholder 2"/>
          <p:cNvSpPr txBox="1">
            <a:spLocks/>
          </p:cNvSpPr>
          <p:nvPr/>
        </p:nvSpPr>
        <p:spPr bwMode="auto">
          <a:xfrm>
            <a:off x="5407660" y="808990"/>
            <a:ext cx="3644899" cy="3961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bg2"/>
              </a:buClr>
              <a:buSzPct val="75000"/>
              <a:buFont typeface="Wingdings" pitchFamily="2" charset="2"/>
              <a:buChar char="n"/>
            </a:pPr>
            <a:r>
              <a:rPr lang="en-US" sz="2000" kern="0" noProof="0" dirty="0" smtClean="0">
                <a:latin typeface="+mn-lt"/>
              </a:rPr>
              <a:t>C</a:t>
            </a:r>
            <a:r>
              <a:rPr kumimoji="0" lang="en-US" sz="2000" b="0" i="0" u="none" strike="noStrike" kern="0" cap="none" spc="0" normalizeH="0" baseline="0" noProof="0" dirty="0" smtClean="0">
                <a:ln>
                  <a:noFill/>
                </a:ln>
                <a:solidFill>
                  <a:schemeClr val="tx1"/>
                </a:solidFill>
                <a:effectLst/>
                <a:uLnTx/>
                <a:uFillTx/>
                <a:latin typeface="+mn-lt"/>
                <a:ea typeface="+mn-ea"/>
                <a:cs typeface="+mn-cs"/>
              </a:rPr>
              <a:t>hecksum</a:t>
            </a:r>
            <a:r>
              <a:rPr kumimoji="0" lang="en-US" sz="2000" b="0" i="0" u="none" strike="noStrike" kern="0" cap="none" spc="0" normalizeH="0" noProof="0" dirty="0" smtClean="0">
                <a:ln>
                  <a:noFill/>
                </a:ln>
                <a:solidFill>
                  <a:schemeClr val="tx1"/>
                </a:solidFill>
                <a:effectLst/>
                <a:uLnTx/>
                <a:uFillTx/>
                <a:latin typeface="+mn-lt"/>
                <a:ea typeface="+mn-ea"/>
                <a:cs typeface="+mn-cs"/>
              </a:rPr>
              <a:t> values for </a:t>
            </a:r>
            <a:r>
              <a:rPr lang="en-US" sz="2000" kern="0" dirty="0" smtClean="0"/>
              <a:t>three consecutive </a:t>
            </a:r>
            <a:r>
              <a:rPr kumimoji="0" lang="en-US" sz="2000" b="0" i="0" u="none" strike="noStrike" kern="0" cap="none" spc="0" normalizeH="0" noProof="0" dirty="0" smtClean="0">
                <a:ln>
                  <a:noFill/>
                </a:ln>
                <a:solidFill>
                  <a:schemeClr val="tx1"/>
                </a:solidFill>
                <a:effectLst/>
                <a:uLnTx/>
                <a:uFillTx/>
                <a:latin typeface="+mn-lt"/>
                <a:ea typeface="+mn-ea"/>
                <a:cs typeface="+mn-cs"/>
              </a:rPr>
              <a:t>iterations are compared with predefined </a:t>
            </a:r>
            <a:r>
              <a:rPr kumimoji="0" lang="en-US" sz="2000" b="0" i="1" u="none" strike="noStrike" kern="0" cap="none" spc="0" normalizeH="0" noProof="0" dirty="0" smtClean="0">
                <a:ln>
                  <a:noFill/>
                </a:ln>
                <a:solidFill>
                  <a:schemeClr val="tx1"/>
                </a:solidFill>
                <a:effectLst/>
                <a:uLnTx/>
                <a:uFillTx/>
                <a:latin typeface="Times New Roman" pitchFamily="18" charset="0"/>
                <a:cs typeface="Times New Roman" pitchFamily="18" charset="0"/>
              </a:rPr>
              <a:t>TH1, </a:t>
            </a:r>
            <a:r>
              <a:rPr lang="en-US" sz="2000" i="1" kern="0" dirty="0" smtClean="0">
                <a:latin typeface="Times New Roman" pitchFamily="18" charset="0"/>
                <a:cs typeface="Times New Roman" pitchFamily="18" charset="0"/>
              </a:rPr>
              <a:t>TH2, </a:t>
            </a:r>
            <a:r>
              <a:rPr lang="en-US" sz="2000" kern="0" dirty="0" smtClean="0">
                <a:latin typeface="+mj-lt"/>
                <a:cs typeface="Times New Roman" pitchFamily="18" charset="0"/>
              </a:rPr>
              <a:t>and</a:t>
            </a:r>
            <a:r>
              <a:rPr lang="en-US" sz="2000" i="1" kern="0" dirty="0" smtClean="0">
                <a:latin typeface="Times New Roman" pitchFamily="18" charset="0"/>
                <a:cs typeface="Times New Roman" pitchFamily="18" charset="0"/>
              </a:rPr>
              <a:t> TH3 </a:t>
            </a:r>
            <a:r>
              <a:rPr lang="en-US" sz="2000" kern="0" dirty="0" smtClean="0">
                <a:latin typeface="+mj-lt"/>
                <a:cs typeface="Times New Roman" pitchFamily="18" charset="0"/>
              </a:rPr>
              <a:t>values</a:t>
            </a:r>
            <a:r>
              <a:rPr lang="en-US" sz="2000" i="1" kern="0" dirty="0" smtClean="0">
                <a:latin typeface="+mn-lt"/>
              </a:rPr>
              <a:t>.</a:t>
            </a:r>
          </a:p>
          <a:p>
            <a:pPr marL="342900" lvl="0" indent="-342900" eaLnBrk="0" hangingPunct="0">
              <a:spcBef>
                <a:spcPct val="20000"/>
              </a:spcBef>
              <a:buClr>
                <a:schemeClr val="bg2"/>
              </a:buClr>
              <a:buSzPct val="75000"/>
              <a:buFont typeface="Wingdings" pitchFamily="2" charset="2"/>
              <a:buChar char="n"/>
            </a:pPr>
            <a:r>
              <a:rPr lang="en-US" sz="2000" kern="0" dirty="0" smtClean="0">
                <a:latin typeface="+mn-lt"/>
              </a:rPr>
              <a:t>The iteration check and threshold values are obtained by simulations.</a:t>
            </a:r>
          </a:p>
          <a:p>
            <a:pPr marL="342900" lvl="0" indent="-342900" eaLnBrk="0" hangingPunct="0">
              <a:spcBef>
                <a:spcPct val="20000"/>
              </a:spcBef>
              <a:buClr>
                <a:schemeClr val="bg2"/>
              </a:buClr>
              <a:buSzPct val="75000"/>
              <a:buFont typeface="Wingdings" pitchFamily="2" charset="2"/>
              <a:buChar char="n"/>
            </a:pPr>
            <a:r>
              <a:rPr lang="en-US" sz="2000" kern="0" dirty="0" smtClean="0">
                <a:latin typeface="+mn-lt"/>
              </a:rPr>
              <a:t>BER results for </a:t>
            </a:r>
            <a:r>
              <a:rPr lang="en-US" sz="2000" dirty="0" smtClean="0"/>
              <a:t>(6,32) (1723,2048) 10GBASE-T code</a:t>
            </a:r>
            <a:r>
              <a:rPr lang="en-US" sz="2000" kern="0" dirty="0" smtClean="0">
                <a:latin typeface="+mn-lt"/>
              </a:rPr>
              <a:t> at SNR=4.3 dB.</a:t>
            </a:r>
          </a:p>
          <a:p>
            <a:pPr marL="342900" lvl="0" indent="-342900" eaLnBrk="0" hangingPunct="0">
              <a:spcBef>
                <a:spcPct val="20000"/>
              </a:spcBef>
              <a:buClr>
                <a:schemeClr val="bg2"/>
              </a:buClr>
              <a:buSzPct val="75000"/>
              <a:buFont typeface="Wingdings" pitchFamily="2" charset="2"/>
              <a:buChar char="n"/>
            </a:pPr>
            <a:r>
              <a:rPr lang="en-US" sz="2000" kern="0" dirty="0" smtClean="0">
                <a:latin typeface="+mn-lt"/>
              </a:rPr>
              <a:t>Optimum threshold values are between 100-120.</a:t>
            </a:r>
            <a:endParaRPr kumimoji="0" lang="en-US" sz="200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tx1"/>
          </a:solidFill>
          <a:round/>
          <a:headEnd type="triangle" w="med" len="med"/>
          <a:tailEnd type="triangle" w="med" len="med"/>
        </a:ln>
        <a:effectLst/>
      </a:spPr>
      <a:bodyPr/>
      <a:lstStyle>
        <a:defPPr>
          <a:defRPr/>
        </a:defPPr>
      </a:lstStyle>
    </a:sp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167066</TotalTime>
  <Words>3360</Words>
  <Application>Microsoft Office PowerPoint</Application>
  <PresentationFormat>On-screen Show (4:3)</PresentationFormat>
  <Paragraphs>467</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4" baseType="lpstr">
      <vt:lpstr>Pixel</vt:lpstr>
      <vt:lpstr>Visio</vt:lpstr>
      <vt:lpstr>Equation</vt:lpstr>
      <vt:lpstr>Bitmap Image</vt:lpstr>
      <vt:lpstr>Slide 1</vt:lpstr>
      <vt:lpstr> LDPC Codes and Their Applications</vt:lpstr>
      <vt:lpstr>Message Passing: Variable node processing</vt:lpstr>
      <vt:lpstr>Message Passing: Check node processing (MinSum)</vt:lpstr>
      <vt:lpstr>Early Termination for Decoder Convergence</vt:lpstr>
      <vt:lpstr>LDPC Decoder Design Goals and Features</vt:lpstr>
      <vt:lpstr>Outline</vt:lpstr>
      <vt:lpstr>Proposed Stopping Method  </vt:lpstr>
      <vt:lpstr>Threshold Determination</vt:lpstr>
      <vt:lpstr>Outline</vt:lpstr>
      <vt:lpstr>MinSum vs. Split-Row Threshold Decoding</vt:lpstr>
      <vt:lpstr>Error Performance for 2048-bit 10GBASE-T Code</vt:lpstr>
      <vt:lpstr>Error Correction Performance and Convergence (contd.)</vt:lpstr>
      <vt:lpstr>Outline</vt:lpstr>
      <vt:lpstr>Full parallel Decoder Implementation </vt:lpstr>
      <vt:lpstr>Split-Row Threshold Decoder Physical Layout</vt:lpstr>
      <vt:lpstr> Comparison of Decoders</vt:lpstr>
      <vt:lpstr>Proposed Early-stopping Method Comparison</vt:lpstr>
      <vt:lpstr>Conclusion</vt:lpstr>
      <vt:lpstr>Acknowledgements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TINOOSH MOHSENIN</dc:creator>
  <cp:lastModifiedBy>tinoosh</cp:lastModifiedBy>
  <cp:revision>5361</cp:revision>
  <dcterms:created xsi:type="dcterms:W3CDTF">2006-09-10T02:07:53Z</dcterms:created>
  <dcterms:modified xsi:type="dcterms:W3CDTF">2011-05-29T02:39:12Z</dcterms:modified>
</cp:coreProperties>
</file>